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67" r:id="rId4"/>
    <p:sldId id="268" r:id="rId5"/>
    <p:sldId id="297" r:id="rId6"/>
    <p:sldId id="271" r:id="rId7"/>
    <p:sldId id="298" r:id="rId8"/>
    <p:sldId id="273" r:id="rId9"/>
    <p:sldId id="299" r:id="rId10"/>
    <p:sldId id="282" r:id="rId11"/>
    <p:sldId id="272" r:id="rId12"/>
    <p:sldId id="275" r:id="rId13"/>
    <p:sldId id="290" r:id="rId14"/>
    <p:sldId id="279" r:id="rId15"/>
    <p:sldId id="296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AF5AE-1F66-469E-A4CF-E1954DFC96F8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0E5DB-A290-4733-B26E-1D0CB6168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636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0E5DB-A290-4733-B26E-1D0CB6168A7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72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3A709CB-6528-404A-BB5C-6C3B5DAFC3E2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FE4C21C-E3EF-4936-97BB-47B7065565C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5078" y="263691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/>
              <a:t>Отчет по научно-методической работе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4509120"/>
            <a:ext cx="6400800" cy="1008112"/>
          </a:xfrm>
        </p:spPr>
        <p:txBody>
          <a:bodyPr/>
          <a:lstStyle/>
          <a:p>
            <a:pPr algn="ctr"/>
            <a:r>
              <a:rPr lang="ru-RU" dirty="0" smtClean="0"/>
              <a:t>за </a:t>
            </a:r>
            <a:r>
              <a:rPr lang="ru-RU" dirty="0" smtClean="0"/>
              <a:t>2025-2026 </a:t>
            </a:r>
            <a:r>
              <a:rPr lang="ru-RU" dirty="0" smtClean="0"/>
              <a:t>учебный год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30700" y="188640"/>
            <a:ext cx="52737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Государственное бюджетное </a:t>
            </a:r>
            <a:r>
              <a:rPr lang="ru-RU" b="1" dirty="0" smtClean="0"/>
              <a:t>общеобразовательное </a:t>
            </a:r>
            <a:r>
              <a:rPr lang="ru-RU" b="1" dirty="0"/>
              <a:t>учреждение</a:t>
            </a:r>
          </a:p>
          <a:p>
            <a:pPr algn="ctr"/>
            <a:r>
              <a:rPr lang="ru-RU" b="1" dirty="0"/>
              <a:t>средняя общеобразовательная школа №653 </a:t>
            </a:r>
            <a:endParaRPr lang="ru-RU" b="1" dirty="0" smtClean="0"/>
          </a:p>
          <a:p>
            <a:pPr algn="ctr"/>
            <a:r>
              <a:rPr lang="ru-RU" b="1" dirty="0" smtClean="0"/>
              <a:t>с </a:t>
            </a:r>
            <a:r>
              <a:rPr lang="ru-RU" b="1" dirty="0"/>
              <a:t>углубленным изучением иностранных языков (хинди и английского) Калининского района Санкт-Петербурга </a:t>
            </a:r>
          </a:p>
          <a:p>
            <a:pPr algn="ctr"/>
            <a:r>
              <a:rPr lang="ru-RU" b="1" dirty="0"/>
              <a:t>имени Рабиндраната Тагора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78" y="188639"/>
            <a:ext cx="2235622" cy="222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71800" y="602128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Санкт-Петербург -</a:t>
            </a:r>
            <a:r>
              <a:rPr lang="ru-RU" dirty="0" smtClean="0"/>
              <a:t>202</a:t>
            </a:r>
            <a:r>
              <a:rPr lang="ru-RU" dirty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70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9808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4900" b="1" dirty="0"/>
              <a:t>Методическая тема школы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916832"/>
            <a:ext cx="5184576" cy="4752528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b="1" dirty="0" smtClean="0"/>
              <a:t>«</a:t>
            </a:r>
            <a:r>
              <a:rPr lang="ru-RU" b="1" dirty="0"/>
              <a:t>Качество через открытость и сотрудничество</a:t>
            </a:r>
            <a:r>
              <a:rPr lang="ru-RU" b="1" dirty="0" smtClean="0"/>
              <a:t>»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r>
              <a:rPr lang="ru-RU" u="sng" dirty="0"/>
              <a:t>Направление методической работы</a:t>
            </a:r>
            <a:r>
              <a:rPr lang="ru-RU" dirty="0"/>
              <a:t>: </a:t>
            </a:r>
            <a:r>
              <a:rPr lang="ru-RU" dirty="0"/>
              <a:t>Повышение эффективности образовательной деятельности через применение современных подходов, непрерывное совершенствование профессионального уровня и педагогического мастерства </a:t>
            </a:r>
            <a:r>
              <a:rPr lang="ru-RU" dirty="0" smtClean="0"/>
              <a:t>учителя.</a:t>
            </a:r>
            <a:endParaRPr lang="ru-RU" dirty="0"/>
          </a:p>
        </p:txBody>
      </p:sp>
      <p:pic>
        <p:nvPicPr>
          <p:cNvPr id="1026" name="Picture 2" descr="https://www.horobox.com/Cms_Data/Contents/SampleBusiness/Media/Haberler/Vault-Swiss/vault-swiss-planetary-gear-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06116"/>
            <a:ext cx="299310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94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Обмен педагогическим опытом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16832"/>
            <a:ext cx="4000488" cy="4331568"/>
          </a:xfrm>
        </p:spPr>
        <p:txBody>
          <a:bodyPr/>
          <a:lstStyle/>
          <a:p>
            <a:r>
              <a:rPr lang="ru-RU" dirty="0" smtClean="0"/>
              <a:t>Мастер-класс и открытые уроки</a:t>
            </a:r>
          </a:p>
          <a:p>
            <a:r>
              <a:rPr lang="ru-RU" dirty="0" smtClean="0"/>
              <a:t>Конференции, семинары и </a:t>
            </a:r>
            <a:r>
              <a:rPr lang="ru-RU" dirty="0" err="1" smtClean="0"/>
              <a:t>вебинары</a:t>
            </a:r>
            <a:r>
              <a:rPr lang="ru-RU" dirty="0" smtClean="0"/>
              <a:t>, круглые столы</a:t>
            </a:r>
          </a:p>
          <a:p>
            <a:r>
              <a:rPr lang="ru-RU" dirty="0" smtClean="0"/>
              <a:t>Публикации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4864"/>
            <a:ext cx="3676590" cy="245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736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Открытые уроки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b="1" dirty="0" smtClean="0"/>
              <a:t>Школьный </a:t>
            </a:r>
            <a:r>
              <a:rPr lang="ru-RU" b="1" dirty="0" smtClean="0"/>
              <a:t>уровень: </a:t>
            </a: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открытые </a:t>
            </a:r>
            <a:r>
              <a:rPr lang="ru-RU" dirty="0" smtClean="0"/>
              <a:t>уроки и </a:t>
            </a:r>
            <a:r>
              <a:rPr lang="ru-RU" dirty="0" err="1" smtClean="0"/>
              <a:t>взаимопосещения</a:t>
            </a:r>
            <a:r>
              <a:rPr lang="ru-RU" dirty="0" smtClean="0"/>
              <a:t> уроков в рамках работы по преемственности между начальным звеном и средней школой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Открытые уроки в рамках работы ШМО учителей английского языка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508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Выступления. </a:t>
            </a:r>
            <a:r>
              <a:rPr lang="ru-RU" dirty="0" smtClean="0"/>
              <a:t>Международный уровень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Международная конференция «Индия и Россия – построение мостов между сообществами через язык, литературу, перевод и </a:t>
            </a:r>
            <a:r>
              <a:rPr lang="ru-RU" dirty="0" smtClean="0"/>
              <a:t>культуру», Университет </a:t>
            </a:r>
            <a:r>
              <a:rPr lang="ru-RU" dirty="0" err="1" smtClean="0"/>
              <a:t>Джавахарлала</a:t>
            </a:r>
            <a:r>
              <a:rPr lang="ru-RU" dirty="0" smtClean="0"/>
              <a:t> Неру, Центр русских исследований, Дели, Индия</a:t>
            </a:r>
          </a:p>
          <a:p>
            <a:pPr algn="just"/>
            <a:r>
              <a:rPr lang="ru-RU" dirty="0"/>
              <a:t>II Международная научная конференция «Хинди в современном мире» ИСАА МГУ им. Ломоносова </a:t>
            </a:r>
            <a:endParaRPr lang="ru-RU" dirty="0" smtClean="0"/>
          </a:p>
          <a:p>
            <a:pPr marL="82296" indent="0" algn="ctr">
              <a:buNone/>
            </a:pPr>
            <a:r>
              <a:rPr lang="ru-RU" b="1" dirty="0" smtClean="0"/>
              <a:t>Соколова Ирина Александровна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97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Выступления. Всероссийский уровень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«Искусственный интеллект в образовании: дуэль или диалог?», </a:t>
            </a:r>
            <a:r>
              <a:rPr lang="ru-RU" sz="2200" b="1" dirty="0" smtClean="0"/>
              <a:t>Крымова В.Е.</a:t>
            </a:r>
          </a:p>
          <a:p>
            <a:pPr algn="just"/>
            <a:r>
              <a:rPr lang="ru-RU" sz="2200" dirty="0"/>
              <a:t>«Эмоциональная и психологическая травма: поддержка участников образовательного процесса», Крымова В.Е. </a:t>
            </a:r>
            <a:endParaRPr lang="ru-RU" sz="2200" dirty="0" smtClean="0"/>
          </a:p>
          <a:p>
            <a:pPr algn="just"/>
            <a:r>
              <a:rPr lang="ru-RU" sz="2200" dirty="0"/>
              <a:t>«Взаимодействие субъектов образовательного процесса в организации ранней </a:t>
            </a:r>
            <a:r>
              <a:rPr lang="ru-RU" sz="2200" dirty="0" err="1"/>
              <a:t>профориентационной</a:t>
            </a:r>
            <a:r>
              <a:rPr lang="ru-RU" sz="2200" dirty="0"/>
              <a:t> работы с обучающимися 5 класса</a:t>
            </a:r>
            <a:r>
              <a:rPr lang="ru-RU" sz="2200" dirty="0" smtClean="0"/>
              <a:t>», </a:t>
            </a:r>
            <a:r>
              <a:rPr lang="ru-RU" sz="2200" b="1" dirty="0" smtClean="0"/>
              <a:t>Мудрая С.Э.</a:t>
            </a:r>
          </a:p>
          <a:p>
            <a:pPr algn="just"/>
            <a:r>
              <a:rPr lang="ru-RU" sz="2200" dirty="0"/>
              <a:t>VII Зимняя школа перевода СПб </a:t>
            </a:r>
            <a:r>
              <a:rPr lang="ru-RU" sz="2200" dirty="0" smtClean="0"/>
              <a:t>ГУ, </a:t>
            </a:r>
            <a:r>
              <a:rPr lang="ru-RU" sz="2200" b="1" dirty="0" smtClean="0"/>
              <a:t>Соколов И.А</a:t>
            </a:r>
          </a:p>
          <a:p>
            <a:pPr algn="just"/>
            <a:r>
              <a:rPr lang="ru-RU" sz="2200" dirty="0"/>
              <a:t>«ПРОБЛЕМЫ ИНТЕРПРЕТАЦИИ ТРАДИЦИОННОГО ИНДИЙСКОГО ТЕКСТА» XLVII ЗОГРАФСКИЕ </a:t>
            </a:r>
            <a:r>
              <a:rPr lang="ru-RU" sz="2200" dirty="0" smtClean="0"/>
              <a:t>ЧТЕНИЯ, Институт </a:t>
            </a:r>
            <a:r>
              <a:rPr lang="ru-RU" sz="2200" dirty="0"/>
              <a:t>восточных рукописей РАН, Восточный факультет СПбГУ, Институт философии человека РГПУ им. А. И. </a:t>
            </a:r>
            <a:r>
              <a:rPr lang="ru-RU" sz="2200" dirty="0" smtClean="0"/>
              <a:t>Герцена, </a:t>
            </a:r>
            <a:r>
              <a:rPr lang="ru-RU" sz="2200" b="1" dirty="0" smtClean="0"/>
              <a:t>Соколова И.А.</a:t>
            </a:r>
          </a:p>
          <a:p>
            <a:pPr algn="just"/>
            <a:endParaRPr lang="ru-RU" sz="2400" dirty="0" smtClean="0"/>
          </a:p>
          <a:p>
            <a:pPr algn="just"/>
            <a:endParaRPr lang="ru-RU" dirty="0"/>
          </a:p>
          <a:p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232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900" dirty="0" smtClean="0"/>
              <a:t>Выступления. Городской уровень</a:t>
            </a:r>
            <a:endParaRPr lang="ru-RU" sz="3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«Из истории развития страхования от огня в России во второй половине XIX века» Двадцать седьмые Петровские чтения. Заседание исторического отделения </a:t>
            </a:r>
            <a:r>
              <a:rPr lang="ru-RU" dirty="0" smtClean="0"/>
              <a:t>ПАНИ, </a:t>
            </a:r>
            <a:r>
              <a:rPr lang="ru-RU" b="1" dirty="0" err="1" smtClean="0"/>
              <a:t>Горбатенкова</a:t>
            </a:r>
            <a:r>
              <a:rPr lang="ru-RU" b="1" dirty="0" smtClean="0"/>
              <a:t> М.В.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20632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Районный уровень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9812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b="1" dirty="0"/>
              <a:t>Районный семинар «Диалог наставников</a:t>
            </a:r>
            <a:r>
              <a:rPr lang="ru-RU" b="1" dirty="0" smtClean="0"/>
              <a:t>»  на базе ОУ:  </a:t>
            </a:r>
            <a:r>
              <a:rPr lang="ru-RU" b="1" dirty="0" err="1" smtClean="0"/>
              <a:t>Зимкина</a:t>
            </a:r>
            <a:r>
              <a:rPr lang="ru-RU" b="1" dirty="0" smtClean="0"/>
              <a:t> В.А., Шувалова Е.С., Соколова Н.Ю., </a:t>
            </a:r>
            <a:r>
              <a:rPr lang="ru-RU" b="1" dirty="0" err="1" smtClean="0"/>
              <a:t>Табаринценва</a:t>
            </a:r>
            <a:r>
              <a:rPr lang="ru-RU" b="1" dirty="0" smtClean="0"/>
              <a:t> Н.С.  </a:t>
            </a:r>
            <a:endParaRPr lang="ru-RU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71667"/>
            <a:ext cx="2952328" cy="3385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1"/>
          <a:stretch/>
        </p:blipFill>
        <p:spPr bwMode="auto">
          <a:xfrm>
            <a:off x="4283968" y="3377779"/>
            <a:ext cx="4743238" cy="3379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16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Районный уровень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4800600"/>
          </a:xfrm>
        </p:spPr>
        <p:txBody>
          <a:bodyPr>
            <a:normAutofit/>
          </a:bodyPr>
          <a:lstStyle/>
          <a:p>
            <a:r>
              <a:rPr lang="ru-RU" sz="2800" dirty="0"/>
              <a:t>Районный семинар-практикум «Увлечения учеников и вовлеченность родителей в процесс профориентации» на базе ОУ</a:t>
            </a:r>
            <a:r>
              <a:rPr lang="ru-RU" sz="2800" dirty="0" smtClean="0"/>
              <a:t>: </a:t>
            </a:r>
            <a:r>
              <a:rPr lang="ru-RU" sz="2800" dirty="0" err="1" smtClean="0"/>
              <a:t>Архарова</a:t>
            </a:r>
            <a:r>
              <a:rPr lang="ru-RU" sz="2800" dirty="0" smtClean="0"/>
              <a:t> О.В., Мудрая С.Э., </a:t>
            </a:r>
            <a:r>
              <a:rPr lang="ru-RU" sz="2800" dirty="0" err="1" smtClean="0"/>
              <a:t>Гоцева</a:t>
            </a:r>
            <a:r>
              <a:rPr lang="ru-RU" sz="2800" dirty="0" smtClean="0"/>
              <a:t> О.В., Шувалова Е.С.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06788"/>
            <a:ext cx="3888432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06788"/>
            <a:ext cx="3888432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5165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Публикации</a:t>
            </a:r>
            <a:endParaRPr lang="ru-RU" sz="5400" b="1" dirty="0"/>
          </a:p>
        </p:txBody>
      </p:sp>
      <p:pic>
        <p:nvPicPr>
          <p:cNvPr id="5124" name="Picture 4" descr="https://i.yapx.cc/OuEvz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013176"/>
            <a:ext cx="2129205" cy="165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15381" y="1412776"/>
            <a:ext cx="7818072" cy="48006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Опубликовано 6 методических разработок и статей</a:t>
            </a:r>
          </a:p>
          <a:p>
            <a:r>
              <a:rPr lang="ru-RU" sz="4000" dirty="0" smtClean="0"/>
              <a:t>3 разработки в бумажных журналах</a:t>
            </a:r>
          </a:p>
          <a:p>
            <a:r>
              <a:rPr lang="ru-RU" sz="4000" dirty="0" smtClean="0"/>
              <a:t>3 разработки на сайтах и в электронных журналах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7533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Участие педагогов школы в профессиональных конкурсах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16832"/>
            <a:ext cx="4392488" cy="4800600"/>
          </a:xfrm>
        </p:spPr>
        <p:txBody>
          <a:bodyPr/>
          <a:lstStyle/>
          <a:p>
            <a:r>
              <a:rPr lang="ru-RU" dirty="0"/>
              <a:t>Одним из показателей профессионального роста педагога является его активное участие в  различных профессиональных </a:t>
            </a:r>
            <a:r>
              <a:rPr lang="ru-RU" dirty="0" smtClean="0"/>
              <a:t>конкурсах</a:t>
            </a:r>
            <a:endParaRPr lang="ru-RU" dirty="0"/>
          </a:p>
        </p:txBody>
      </p:sp>
      <p:sp>
        <p:nvSpPr>
          <p:cNvPr id="4" name="AutoShape 2" descr="https://yandex-images.clstorage.net/k5UuA4167/72825fPW/x5LXmYAUUNkz8xNFb63svoHFNEwrGYNxTUnfIhtWj1pe-0Oh5BfTXoz4XZamKE6kDdr2FjhxVFviEWmVoLdyEiIWkg2k0OSIxgZXVIrtbI7R5OGYGghG0QiYewfewgqPPnvDklLl1NkqCu7kFE9ZMI2KUyN84IVvIaf4FNVARHKWkBfI0OexXVAxYkLcXS69k3UybEh4p9CYyH_FTKOfDzl95cORZydLi7h8RYRMSLP-CCLxncVmPwIknGe2kdVBNPCla7LEUU7DsBPi_S_tX_AXkFwYa_Sz6louF9zB_q1rLcUB0QTWCiq7fycE_VvDrTnjEV1UJD8hRU0kF7F34hahB5uSpbK-83Bw060v3rxAlsOf6ju1kFiqHXZvQb99623nw7PFRmgpqXyGFa2Yg9yok6FOZMc-QARtJSaChCFGkSbIYHXyjPNxYJAObN8_0eRD7onq1REYi7x2juF9Tuqu5nChV_XIGLiO9wVv2VIM6GFxfeSlbNDEbwbEUISwJfC1KYFmI7yjgMBQ709ub6IXga6p2EdhuOud9yxijmyYjCXjceUXi0m7DdamvYtxP3pD4Rx3JF0C1oy2FbMHgidBpfjwZvJ_ojBB4P4vPr_T9uB_SFmE4ekoTxa8s_xtqJ70gXPWx1iLCk0E9u27whypofGPRBU_8WU-phZTZYDkAVWpkweDbLIhgwAOD06fwVYwPnjbZ1NoqO-V7TB-nIr9t_HzdtXaW4p_hCbMuXB_KfJjXEUWnpAHjtbn0QVBdOFVC-Gl8p6T0RHgvB8NTEGEQfwZy7fD-ph8J96QDFy4nDeCw_Zk2Yj6j9RGTOlwXcgwYL0XB-_wdlxnJxDloVST5fizpQN_gkOzEe1_Ph7x9pEsuloUwxj4fiZuA_6_Cq-0k2O05EgqmJ2VlG6Jgk0qM_OeRRQPIcaM9bRRBUM3MWfaAvXBn_KzkjDc_m39QJfQnYsqF5BL6251jFB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yandex-images.clstorage.net/k5UuA4167/72825fPW/x5LXmYAUUNkz8xNFb63svoHFNEwrGYNxTUnfIhtWj1pe-0Oh5BfTXoz4XZamKE6kDdr2FjhxVFviEWmVoLdyEiIWkg2k0OSIxgZXVIrtbI7R5OGYGghG0QiYewfewgqPPnvDklLl1NkqCu7kFE9ZMI2KUyN84IVvIaf4FNVARHKWkBfI0OexXVAxYkLcXS69k3UybEh4p9CYyH_FTKOfDzl95cORZydLi7h8RYRMSLP-CCLxncVmPwIknGe2kdVBNPCla7LEUU7DsBPi_S_tX_AXkFwYa_Sz6louF9zB_q1rLcUB0QTWCiq7fycE_VvDrTnjEV1UJD8hRU0kF7F34hahB5uSpbK-83Bw060v3rxAlsOf6ju1kFiqHXZvQb99623nw7PFRmgpqXyGFa2Yg9yok6FOZMc-QARtJSaChCFGkSbIYHXyjPNxYJAObN8_0eRD7onq1REYi7x2juF9Tuqu5nChV_XIGLiO9wVv2VIM6GFxfeSlbNDEbwbEUISwJfC1KYFmI7yjgMBQ709ub6IXga6p2EdhuOud9yxijmyYjCXjceUXi0m7DdamvYtxP3pD4Rx3JF0C1oy2FbMHgidBpfjwZvJ_ojBB4P4vPr_T9uB_SFmE4ekoTxa8s_xtqJ70gXPWx1iLCk0E9u27whypofGPRBU_8WU-phZTZYDkAVWpkweDbLIhgwAOD06fwVYwPnjbZ1NoqO-V7TB-nIr9t_HzdtXaW4p_hCbMuXB_KfJjXEUWnpAHjtbn0QVBdOFVC-Gl8p6T0RHgvB8NTEGEQfwZy7fD-ph8J96QDFy4nDeCw_Zk2Yj6j9RGTOlwXcgwYL0XB-_wdlxnJxDloVST5fizpQN_gkOzEe1_Ph7x9pEsuloUwxj4fiZuA_6_Cq-0k2O05EgqmJ2VlG6Jgk0qM_OeRRQPIcaM9bRRBUM3MWfaAvXBn_KzkjDc_m39QJfQnYsqF5BL6251jFBt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1988840"/>
            <a:ext cx="344491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6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Итоги конкурсов всероссийского уровня</a:t>
            </a:r>
            <a:endParaRPr lang="ru-RU" sz="44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76652"/>
              </p:ext>
            </p:extLst>
          </p:nvPr>
        </p:nvGraphicFramePr>
        <p:xfrm>
          <a:off x="1115616" y="1772816"/>
          <a:ext cx="7848872" cy="496855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073320"/>
                <a:gridCol w="1931548"/>
                <a:gridCol w="1366277"/>
                <a:gridCol w="1477727"/>
              </a:tblGrid>
              <a:tr h="465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«Инновационная образовательная организация-2025» 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«Инновации в воспитательном процессе»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Мудрая Светлана Эдуардовна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Лауреат 2 степени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233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Всероссийский конкурс профессионального мастерства «Образование Х</a:t>
                      </a:r>
                      <a:r>
                        <a:rPr lang="en-US" sz="1100">
                          <a:effectLst/>
                        </a:rPr>
                        <a:t>II</a:t>
                      </a:r>
                      <a:r>
                        <a:rPr lang="ru-RU" sz="1100">
                          <a:effectLst/>
                        </a:rPr>
                        <a:t> века»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«Управление образовательной организацией»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Ткачева Елена Викторовна, Тертыченко Евгения Ивановна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лауреаты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186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Всероссийский конкурс профессионального мастерства «Образование ХII века»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«Проектная деятельность»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Жиренко Алина Сергеевна, Ткачева Елена Викторовна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лауреаты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14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ХI Всероссийский конкурс профессионального мастерства «Образование Х</a:t>
                      </a:r>
                      <a:r>
                        <a:rPr lang="en-US" sz="1100">
                          <a:effectLst/>
                        </a:rPr>
                        <a:t>II</a:t>
                      </a:r>
                      <a:r>
                        <a:rPr lang="ru-RU" sz="1100">
                          <a:effectLst/>
                        </a:rPr>
                        <a:t> века»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«Методические разработки»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Магировская Виктория Валерьевна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Лауреат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46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11 Всероссийский конкурс профессионального мастерства «Образование 21 века»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«Управление образовательной организацией»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Ткачева Елена Викторовна, </a:t>
                      </a:r>
                      <a:r>
                        <a:rPr lang="ru-RU" sz="1100" dirty="0" err="1">
                          <a:effectLst/>
                        </a:rPr>
                        <a:t>Тертыченко</a:t>
                      </a:r>
                      <a:r>
                        <a:rPr lang="ru-RU" sz="1100" dirty="0">
                          <a:effectLst/>
                        </a:rPr>
                        <a:t> Евгения Ивановна,  Сагала Татьяна Андреевна, Шувалова Елена Сергеевна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Лауреаты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4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Итоги конкурсов городского уровня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43608" y="1628800"/>
            <a:ext cx="7920880" cy="4968552"/>
          </a:xfrm>
        </p:spPr>
        <p:txBody>
          <a:bodyPr>
            <a:normAutofit/>
          </a:bodyPr>
          <a:lstStyle/>
          <a:p>
            <a:pPr algn="just"/>
            <a:r>
              <a:rPr lang="ru-RU" sz="4000" dirty="0"/>
              <a:t>Межрегиональный (с международным участием) фестиваль  инновационных педагогических идей «Стратегия будущего</a:t>
            </a:r>
            <a:r>
              <a:rPr lang="ru-RU" sz="4000" dirty="0" smtClean="0"/>
              <a:t>», </a:t>
            </a:r>
            <a:r>
              <a:rPr lang="ru-RU" b="1" dirty="0" smtClean="0"/>
              <a:t>Сагала Т.А., Шувалова Е.С., ДИПЛОМ 3 СТЕПЕНИ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46223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Общие итоги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16 </a:t>
            </a:r>
            <a:r>
              <a:rPr lang="ru-RU" sz="4400" b="1" dirty="0" smtClean="0"/>
              <a:t>участников</a:t>
            </a:r>
            <a:endParaRPr lang="ru-RU" sz="4400" b="1" dirty="0"/>
          </a:p>
          <a:p>
            <a:r>
              <a:rPr lang="ru-RU" sz="4400" b="1" dirty="0" smtClean="0"/>
              <a:t> </a:t>
            </a:r>
            <a:r>
              <a:rPr lang="ru-RU" sz="4400" b="1" dirty="0"/>
              <a:t>5 лауреатов  всероссийского </a:t>
            </a:r>
            <a:r>
              <a:rPr lang="ru-RU" sz="4400" b="1" dirty="0" smtClean="0"/>
              <a:t>уровня</a:t>
            </a:r>
          </a:p>
          <a:p>
            <a:r>
              <a:rPr lang="ru-RU" sz="4400" b="1" dirty="0" smtClean="0"/>
              <a:t>2 </a:t>
            </a:r>
            <a:r>
              <a:rPr lang="ru-RU" sz="4400" b="1" dirty="0"/>
              <a:t>победителя  районного </a:t>
            </a:r>
            <a:r>
              <a:rPr lang="ru-RU" sz="4400" b="1" dirty="0" smtClean="0"/>
              <a:t>уровня</a:t>
            </a: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362690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Достижения ОУ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7" y="1916832"/>
            <a:ext cx="7992889" cy="4536504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/>
              <a:t>Конкурс результатов инновационной деятельности «Сильные решения</a:t>
            </a:r>
            <a:r>
              <a:rPr lang="ru-RU" dirty="0" smtClean="0"/>
              <a:t>» </a:t>
            </a:r>
            <a:r>
              <a:rPr lang="ru-RU" b="1" dirty="0" smtClean="0"/>
              <a:t>(участник)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/>
              <a:t>XIV Всероссийского конкурса профессионального мастерства «Инновационная образовательная организация — 2025</a:t>
            </a:r>
            <a:r>
              <a:rPr lang="ru-RU" b="1" dirty="0" smtClean="0"/>
              <a:t>» (победитель)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8041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/>
              <a:t>Достижения</a:t>
            </a:r>
            <a:r>
              <a:rPr lang="ru-RU" b="1" dirty="0" smtClean="0"/>
              <a:t> ОУ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5661248"/>
            <a:ext cx="7776864" cy="1080120"/>
          </a:xfrm>
        </p:spPr>
        <p:txBody>
          <a:bodyPr>
            <a:normAutofit fontScale="62500" lnSpcReduction="20000"/>
          </a:bodyPr>
          <a:lstStyle/>
          <a:p>
            <a:pPr marL="82296" indent="0" algn="ctr">
              <a:buNone/>
            </a:pPr>
            <a:r>
              <a:rPr lang="ru-RU" dirty="0" smtClean="0"/>
              <a:t>По итогам XI </a:t>
            </a:r>
            <a:r>
              <a:rPr lang="ru-RU" dirty="0"/>
              <a:t>Всероссийского Конкурса</a:t>
            </a:r>
          </a:p>
          <a:p>
            <a:pPr marL="82296" indent="0" algn="ctr">
              <a:buNone/>
            </a:pPr>
            <a:r>
              <a:rPr lang="ru-RU" dirty="0"/>
              <a:t> профессионального мастерства «Образование XXI века» </a:t>
            </a:r>
            <a:r>
              <a:rPr lang="ru-RU" dirty="0" smtClean="0"/>
              <a:t> ОУ </a:t>
            </a:r>
            <a:r>
              <a:rPr lang="ru-RU" dirty="0"/>
              <a:t>присвоен диплом «Лидер образования 2025/26 учебного года»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8758"/>
            <a:ext cx="6111682" cy="432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90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452</TotalTime>
  <Words>597</Words>
  <Application>Microsoft Office PowerPoint</Application>
  <PresentationFormat>Экран (4:3)</PresentationFormat>
  <Paragraphs>75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Отчет по научно-методической работе </vt:lpstr>
      <vt:lpstr>Методическая тема школы:</vt:lpstr>
      <vt:lpstr>Обмен педагогическим опытом</vt:lpstr>
      <vt:lpstr>Открытые уроки</vt:lpstr>
      <vt:lpstr>Выступления. Международный уровень</vt:lpstr>
      <vt:lpstr>Выступления. Всероссийский уровень</vt:lpstr>
      <vt:lpstr>Выступления. Городской уровень</vt:lpstr>
      <vt:lpstr>Районный уровень</vt:lpstr>
      <vt:lpstr>Районный уровень</vt:lpstr>
      <vt:lpstr>Публикации</vt:lpstr>
      <vt:lpstr>Участие педагогов школы в профессиональных конкурсах</vt:lpstr>
      <vt:lpstr>Итоги конкурсов всероссийского уровня</vt:lpstr>
      <vt:lpstr>Итоги конкурсов городского уровня</vt:lpstr>
      <vt:lpstr>Общие итоги</vt:lpstr>
      <vt:lpstr>Достижения ОУ</vt:lpstr>
      <vt:lpstr>Достижения ОУ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DNS</dc:creator>
  <cp:lastModifiedBy>Соловьева Т В</cp:lastModifiedBy>
  <cp:revision>95</cp:revision>
  <dcterms:created xsi:type="dcterms:W3CDTF">2023-08-29T19:16:12Z</dcterms:created>
  <dcterms:modified xsi:type="dcterms:W3CDTF">2026-06-03T09:00:21Z</dcterms:modified>
</cp:coreProperties>
</file>