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3"/>
  </p:notesMasterIdLst>
  <p:sldIdLst>
    <p:sldId id="256" r:id="rId2"/>
    <p:sldId id="379" r:id="rId3"/>
    <p:sldId id="357" r:id="rId4"/>
    <p:sldId id="358" r:id="rId5"/>
    <p:sldId id="362" r:id="rId6"/>
    <p:sldId id="378" r:id="rId7"/>
    <p:sldId id="359" r:id="rId8"/>
    <p:sldId id="369" r:id="rId9"/>
    <p:sldId id="360" r:id="rId10"/>
    <p:sldId id="370" r:id="rId11"/>
    <p:sldId id="361" r:id="rId12"/>
    <p:sldId id="366" r:id="rId13"/>
    <p:sldId id="367" r:id="rId14"/>
    <p:sldId id="368" r:id="rId15"/>
    <p:sldId id="365" r:id="rId16"/>
    <p:sldId id="364" r:id="rId17"/>
    <p:sldId id="363" r:id="rId18"/>
    <p:sldId id="372" r:id="rId19"/>
    <p:sldId id="371" r:id="rId20"/>
    <p:sldId id="383" r:id="rId21"/>
    <p:sldId id="377" r:id="rId2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0000CC"/>
    <a:srgbClr val="00A800"/>
    <a:srgbClr val="3333FF"/>
    <a:srgbClr val="0000FF"/>
    <a:srgbClr val="000099"/>
    <a:srgbClr val="9D5BFF"/>
    <a:srgbClr val="00823B"/>
    <a:srgbClr val="8D3FFF"/>
    <a:srgbClr val="E60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ysClr val="windowText" lastClr="000000">
                  <a:lumMod val="85000"/>
                  <a:lumOff val="15000"/>
                </a:sys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3600" strike="noStrike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eorgia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Литература</c:v>
                </c:pt>
                <c:pt idx="1">
                  <c:v>Русский язык</c:v>
                </c:pt>
                <c:pt idx="2">
                  <c:v>Английский язык</c:v>
                </c:pt>
                <c:pt idx="3">
                  <c:v>Математика</c:v>
                </c:pt>
                <c:pt idx="4">
                  <c:v>История</c:v>
                </c:pt>
                <c:pt idx="5">
                  <c:v>Физика</c:v>
                </c:pt>
                <c:pt idx="6">
                  <c:v>Биология</c:v>
                </c:pt>
                <c:pt idx="7">
                  <c:v>Обществознание</c:v>
                </c:pt>
                <c:pt idx="8">
                  <c:v>Информатика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77</c:v>
                </c:pt>
                <c:pt idx="1">
                  <c:v>66</c:v>
                </c:pt>
                <c:pt idx="2">
                  <c:v>62</c:v>
                </c:pt>
                <c:pt idx="3">
                  <c:v>57</c:v>
                </c:pt>
                <c:pt idx="4">
                  <c:v>55</c:v>
                </c:pt>
                <c:pt idx="5">
                  <c:v>53</c:v>
                </c:pt>
                <c:pt idx="6">
                  <c:v>52</c:v>
                </c:pt>
                <c:pt idx="7">
                  <c:v>52</c:v>
                </c:pt>
                <c:pt idx="8">
                  <c:v>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904832"/>
        <c:axId val="28931584"/>
      </c:barChart>
      <c:catAx>
        <c:axId val="28904832"/>
        <c:scaling>
          <c:orientation val="minMax"/>
        </c:scaling>
        <c:delete val="0"/>
        <c:axPos val="b"/>
        <c:majorTickMark val="out"/>
        <c:minorTickMark val="none"/>
        <c:tickLblPos val="nextTo"/>
        <c:crossAx val="28931584"/>
        <c:crosses val="autoZero"/>
        <c:auto val="1"/>
        <c:lblAlgn val="ctr"/>
        <c:lblOffset val="100"/>
        <c:noMultiLvlLbl val="0"/>
      </c:catAx>
      <c:valAx>
        <c:axId val="28931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9048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Максимальный  балл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ysClr val="windowText" lastClr="000000">
                  <a:lumMod val="85000"/>
                  <a:lumOff val="15000"/>
                </a:sys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320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eorgia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Русский язык</c:v>
                </c:pt>
                <c:pt idx="1">
                  <c:v>Литература</c:v>
                </c:pt>
                <c:pt idx="2">
                  <c:v>Математика</c:v>
                </c:pt>
                <c:pt idx="3">
                  <c:v>Английский язык</c:v>
                </c:pt>
                <c:pt idx="4">
                  <c:v>Физика</c:v>
                </c:pt>
                <c:pt idx="5">
                  <c:v>История</c:v>
                </c:pt>
                <c:pt idx="6">
                  <c:v>Обществознание</c:v>
                </c:pt>
                <c:pt idx="7">
                  <c:v>Биология </c:v>
                </c:pt>
                <c:pt idx="8">
                  <c:v>Информатика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89</c:v>
                </c:pt>
                <c:pt idx="1">
                  <c:v>84</c:v>
                </c:pt>
                <c:pt idx="2">
                  <c:v>80</c:v>
                </c:pt>
                <c:pt idx="3">
                  <c:v>77</c:v>
                </c:pt>
                <c:pt idx="4">
                  <c:v>70</c:v>
                </c:pt>
                <c:pt idx="5">
                  <c:v>66</c:v>
                </c:pt>
                <c:pt idx="6">
                  <c:v>62</c:v>
                </c:pt>
                <c:pt idx="7">
                  <c:v>58</c:v>
                </c:pt>
                <c:pt idx="8">
                  <c:v>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216960"/>
        <c:axId val="30218496"/>
      </c:barChart>
      <c:catAx>
        <c:axId val="30216960"/>
        <c:scaling>
          <c:orientation val="minMax"/>
        </c:scaling>
        <c:delete val="0"/>
        <c:axPos val="b"/>
        <c:majorTickMark val="out"/>
        <c:minorTickMark val="none"/>
        <c:tickLblPos val="nextTo"/>
        <c:crossAx val="30218496"/>
        <c:crosses val="autoZero"/>
        <c:auto val="1"/>
        <c:lblAlgn val="ctr"/>
        <c:lblOffset val="100"/>
        <c:noMultiLvlLbl val="0"/>
      </c:catAx>
      <c:valAx>
        <c:axId val="30218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216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0000CC"/>
                </a:solidFill>
                <a:effectLst/>
              </a:defRPr>
            </a:pPr>
            <a:r>
              <a:rPr lang="ru-RU" sz="1600" i="1" dirty="0">
                <a:solidFill>
                  <a:srgbClr val="0000CC"/>
                </a:solidFill>
                <a:effectLst/>
                <a:latin typeface="Georgia" pitchFamily="18" charset="0"/>
              </a:rPr>
              <a:t>Количество выпускников, выбравших предмет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выпускников, выбравших предмет</c:v>
                </c:pt>
              </c:strCache>
            </c:strRef>
          </c:tx>
          <c:spPr>
            <a:solidFill>
              <a:srgbClr val="0099FF"/>
            </a:solidFill>
            <a:ln>
              <a:solidFill>
                <a:sysClr val="windowText" lastClr="000000">
                  <a:lumMod val="85000"/>
                  <a:lumOff val="15000"/>
                </a:sys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Английский язык</c:v>
                </c:pt>
                <c:pt idx="1">
                  <c:v>Информатика</c:v>
                </c:pt>
                <c:pt idx="2">
                  <c:v>Обществознание</c:v>
                </c:pt>
                <c:pt idx="3">
                  <c:v>Физика</c:v>
                </c:pt>
                <c:pt idx="4">
                  <c:v>География</c:v>
                </c:pt>
                <c:pt idx="5">
                  <c:v>Биология</c:v>
                </c:pt>
                <c:pt idx="6">
                  <c:v>История</c:v>
                </c:pt>
                <c:pt idx="7">
                  <c:v>Литература</c:v>
                </c:pt>
                <c:pt idx="8">
                  <c:v>Химия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26</c:v>
                </c:pt>
                <c:pt idx="1">
                  <c:v>15</c:v>
                </c:pt>
                <c:pt idx="2">
                  <c:v>14</c:v>
                </c:pt>
                <c:pt idx="3">
                  <c:v>11</c:v>
                </c:pt>
                <c:pt idx="4">
                  <c:v>7</c:v>
                </c:pt>
                <c:pt idx="5">
                  <c:v>7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350720"/>
        <c:axId val="134352256"/>
      </c:barChart>
      <c:catAx>
        <c:axId val="1343507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i="1">
                <a:solidFill>
                  <a:srgbClr val="0000CC"/>
                </a:solidFill>
                <a:latin typeface="Georgia" pitchFamily="18" charset="0"/>
              </a:defRPr>
            </a:pPr>
            <a:endParaRPr lang="ru-RU"/>
          </a:p>
        </c:txPr>
        <c:crossAx val="134352256"/>
        <c:crosses val="autoZero"/>
        <c:auto val="1"/>
        <c:lblAlgn val="ctr"/>
        <c:lblOffset val="100"/>
        <c:noMultiLvlLbl val="0"/>
      </c:catAx>
      <c:valAx>
        <c:axId val="134352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4350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txPr>
        <a:bodyPr/>
        <a:lstStyle/>
        <a:p>
          <a:pPr>
            <a:defRPr sz="160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  балл</c:v>
                </c:pt>
              </c:strCache>
            </c:strRef>
          </c:tx>
          <c:spPr>
            <a:solidFill>
              <a:srgbClr val="00A800"/>
            </a:solidFill>
            <a:ln>
              <a:solidFill>
                <a:sysClr val="windowText" lastClr="000000">
                  <a:lumMod val="85000"/>
                  <a:lumOff val="15000"/>
                </a:sysClr>
              </a:solidFill>
            </a:ln>
          </c:spPr>
          <c:invertIfNegative val="0"/>
          <c:dPt>
            <c:idx val="3"/>
            <c:invertIfNegative val="0"/>
            <c:bubble3D val="0"/>
            <c:spPr>
              <a:solidFill>
                <a:srgbClr val="0099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0099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0099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099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0099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0099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0099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0000CC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Lbls>
            <c:txPr>
              <a:bodyPr/>
              <a:lstStyle/>
              <a:p>
                <a:pPr>
                  <a:defRPr>
                    <a:latin typeface="Georgia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Биология</c:v>
                </c:pt>
                <c:pt idx="1">
                  <c:v>Химия</c:v>
                </c:pt>
                <c:pt idx="2">
                  <c:v>География</c:v>
                </c:pt>
                <c:pt idx="3">
                  <c:v>Английский язык</c:v>
                </c:pt>
                <c:pt idx="4">
                  <c:v>История</c:v>
                </c:pt>
                <c:pt idx="5">
                  <c:v>Математика</c:v>
                </c:pt>
                <c:pt idx="6">
                  <c:v>Информатика</c:v>
                </c:pt>
                <c:pt idx="7">
                  <c:v>Русский язык</c:v>
                </c:pt>
                <c:pt idx="8">
                  <c:v>Физика</c:v>
                </c:pt>
                <c:pt idx="9">
                  <c:v>Литература</c:v>
                </c:pt>
                <c:pt idx="10">
                  <c:v>Обществознание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</c:v>
                </c:pt>
                <c:pt idx="1">
                  <c:v>5</c:v>
                </c:pt>
                <c:pt idx="2">
                  <c:v>4.9000000000000004</c:v>
                </c:pt>
                <c:pt idx="3">
                  <c:v>4.5</c:v>
                </c:pt>
                <c:pt idx="4">
                  <c:v>4.5</c:v>
                </c:pt>
                <c:pt idx="5">
                  <c:v>4.3</c:v>
                </c:pt>
                <c:pt idx="6">
                  <c:v>4.3</c:v>
                </c:pt>
                <c:pt idx="7">
                  <c:v>4.2</c:v>
                </c:pt>
                <c:pt idx="8">
                  <c:v>4</c:v>
                </c:pt>
                <c:pt idx="9">
                  <c:v>4</c:v>
                </c:pt>
                <c:pt idx="10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446464"/>
        <c:axId val="134448256"/>
      </c:barChart>
      <c:catAx>
        <c:axId val="134446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Georgia" pitchFamily="18" charset="0"/>
              </a:defRPr>
            </a:pPr>
            <a:endParaRPr lang="ru-RU"/>
          </a:p>
        </c:txPr>
        <c:crossAx val="134448256"/>
        <c:crosses val="autoZero"/>
        <c:auto val="1"/>
        <c:lblAlgn val="ctr"/>
        <c:lblOffset val="100"/>
        <c:noMultiLvlLbl val="0"/>
      </c:catAx>
      <c:valAx>
        <c:axId val="13444825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34446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txPr>
        <a:bodyPr/>
        <a:lstStyle/>
        <a:p>
          <a:pPr>
            <a:defRPr sz="180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знаний</c:v>
                </c:pt>
              </c:strCache>
            </c:strRef>
          </c:tx>
          <c:spPr>
            <a:solidFill>
              <a:srgbClr val="00A800"/>
            </a:solidFill>
            <a:ln>
              <a:solidFill>
                <a:sysClr val="windowText" lastClr="000000">
                  <a:lumMod val="85000"/>
                  <a:lumOff val="15000"/>
                </a:sysClr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rgbClr val="0099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0099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rgbClr val="0099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3333FF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0000CC"/>
              </a:solidFill>
              <a:ln>
                <a:solidFill>
                  <a:sysClr val="windowText" lastClr="000000">
                    <a:lumMod val="85000"/>
                    <a:lumOff val="15000"/>
                  </a:sysClr>
                </a:solidFill>
              </a:ln>
            </c:spPr>
          </c:dPt>
          <c:dLbls>
            <c:txPr>
              <a:bodyPr/>
              <a:lstStyle/>
              <a:p>
                <a:pPr>
                  <a:defRPr>
                    <a:latin typeface="Georgia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Биология</c:v>
                </c:pt>
                <c:pt idx="1">
                  <c:v>История</c:v>
                </c:pt>
                <c:pt idx="2">
                  <c:v>Химия</c:v>
                </c:pt>
                <c:pt idx="3">
                  <c:v>География</c:v>
                </c:pt>
                <c:pt idx="4">
                  <c:v>Литература</c:v>
                </c:pt>
                <c:pt idx="5">
                  <c:v>Английский язык</c:v>
                </c:pt>
                <c:pt idx="6">
                  <c:v>Математика</c:v>
                </c:pt>
                <c:pt idx="7">
                  <c:v>Физика</c:v>
                </c:pt>
                <c:pt idx="8">
                  <c:v>Русский язык</c:v>
                </c:pt>
                <c:pt idx="9">
                  <c:v>Информатика</c:v>
                </c:pt>
                <c:pt idx="10">
                  <c:v>Обществознание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0.96</c:v>
                </c:pt>
                <c:pt idx="6">
                  <c:v>0.9</c:v>
                </c:pt>
                <c:pt idx="7">
                  <c:v>0.9</c:v>
                </c:pt>
                <c:pt idx="8">
                  <c:v>0.81</c:v>
                </c:pt>
                <c:pt idx="9">
                  <c:v>0.79</c:v>
                </c:pt>
                <c:pt idx="10">
                  <c:v>0.62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503424"/>
        <c:axId val="134513408"/>
      </c:barChart>
      <c:catAx>
        <c:axId val="1345034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Georgia" pitchFamily="18" charset="0"/>
              </a:defRPr>
            </a:pPr>
            <a:endParaRPr lang="ru-RU"/>
          </a:p>
        </c:txPr>
        <c:crossAx val="134513408"/>
        <c:crosses val="autoZero"/>
        <c:auto val="1"/>
        <c:lblAlgn val="ctr"/>
        <c:lblOffset val="100"/>
        <c:noMultiLvlLbl val="0"/>
      </c:catAx>
      <c:valAx>
        <c:axId val="134513408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34503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47" cy="496733"/>
          </a:xfrm>
          <a:prstGeom prst="rect">
            <a:avLst/>
          </a:prstGeom>
        </p:spPr>
        <p:txBody>
          <a:bodyPr vert="horz" lIns="92103" tIns="46052" rIns="92103" bIns="4605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6733"/>
          </a:xfrm>
          <a:prstGeom prst="rect">
            <a:avLst/>
          </a:prstGeom>
        </p:spPr>
        <p:txBody>
          <a:bodyPr vert="horz" lIns="92103" tIns="46052" rIns="92103" bIns="46052" rtlCol="0"/>
          <a:lstStyle>
            <a:lvl1pPr algn="r">
              <a:defRPr sz="1200"/>
            </a:lvl1pPr>
          </a:lstStyle>
          <a:p>
            <a:fld id="{7D398856-21BD-42E0-A5D8-271AB16B9154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3" tIns="46052" rIns="92103" bIns="4605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89" y="4714953"/>
            <a:ext cx="5439101" cy="4467387"/>
          </a:xfrm>
          <a:prstGeom prst="rect">
            <a:avLst/>
          </a:prstGeom>
        </p:spPr>
        <p:txBody>
          <a:bodyPr vert="horz" lIns="92103" tIns="46052" rIns="92103" bIns="4605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310"/>
            <a:ext cx="2946247" cy="496732"/>
          </a:xfrm>
          <a:prstGeom prst="rect">
            <a:avLst/>
          </a:prstGeom>
        </p:spPr>
        <p:txBody>
          <a:bodyPr vert="horz" lIns="92103" tIns="46052" rIns="92103" bIns="4605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826" y="9428310"/>
            <a:ext cx="2946246" cy="496732"/>
          </a:xfrm>
          <a:prstGeom prst="rect">
            <a:avLst/>
          </a:prstGeom>
        </p:spPr>
        <p:txBody>
          <a:bodyPr vert="horz" lIns="92103" tIns="46052" rIns="92103" bIns="46052" rtlCol="0" anchor="b"/>
          <a:lstStyle>
            <a:lvl1pPr algn="r">
              <a:defRPr sz="1200"/>
            </a:lvl1pPr>
          </a:lstStyle>
          <a:p>
            <a:fld id="{A8488B7E-F5C4-4B5E-9848-D16EC689F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06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88B7E-F5C4-4B5E-9848-D16EC689F5C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03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204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55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15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92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23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741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288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792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663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950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22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7F466-E8F9-4540-B05F-2C4EFD928C65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5E9C1-6102-4043-BBEB-A03B9A81B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34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904" y="548680"/>
            <a:ext cx="8458200" cy="1222375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  <a:t>ГБОУ СОШ № </a:t>
            </a:r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+mn-lt"/>
              </a:rPr>
              <a:t>653</a:t>
            </a:r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  <a:t>Калининского района Санкт-Петербурга </a:t>
            </a:r>
            <a:b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Georgia" pitchFamily="18" charset="0"/>
              </a:rPr>
              <a:t>имени Рабиндраната Тагора</a:t>
            </a:r>
            <a:endParaRPr lang="ru-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492896"/>
            <a:ext cx="8424936" cy="25202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  <a:latin typeface="Georgia" pitchFamily="18" charset="0"/>
              </a:rPr>
              <a:t/>
            </a:r>
            <a:br>
              <a:rPr lang="ru-RU" sz="3200" b="1" dirty="0" smtClean="0">
                <a:solidFill>
                  <a:srgbClr val="000099"/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Анализ ГИА - 2025</a:t>
            </a:r>
            <a:br>
              <a:rPr lang="ru-RU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sz="36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1840" y="587727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Georgia" pitchFamily="18" charset="0"/>
              </a:rPr>
              <a:t>      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Санкт-Петербург</a:t>
            </a:r>
            <a:b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         202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9668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764704"/>
            <a:ext cx="88569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0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Итоги ГИА – 2025:</a:t>
            </a:r>
            <a:br>
              <a:rPr lang="ru-RU" sz="40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400" b="1" kern="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2400" b="1" kern="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  <a:t>1. Все выпускники 11 А класса в количестве </a:t>
            </a:r>
            <a:r>
              <a:rPr lang="ru-RU" sz="3600" b="1" kern="0" dirty="0" smtClean="0">
                <a:solidFill>
                  <a:srgbClr val="C00000"/>
                </a:solidFill>
                <a:latin typeface="Georgia" pitchFamily="18" charset="0"/>
              </a:rPr>
              <a:t>22 </a:t>
            </a:r>
            <a: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  <a:t>человек успешно сдали ЕГЭ и получили аттестаты о среднем общем образовании, 2 выпускника получили аттестаты с отличием </a:t>
            </a:r>
            <a:b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</a:br>
            <a: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  <a:t>и медали </a:t>
            </a:r>
            <a:r>
              <a:rPr lang="en-US" sz="2400" b="1" kern="0" dirty="0" smtClean="0">
                <a:solidFill>
                  <a:srgbClr val="000099"/>
                </a:solidFill>
                <a:latin typeface="Georgia" pitchFamily="18" charset="0"/>
              </a:rPr>
              <a:t>II</a:t>
            </a:r>
            <a: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  <a:t> степени</a:t>
            </a:r>
            <a:b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</a:br>
            <a: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  <a:t/>
            </a:r>
            <a:b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</a:br>
            <a: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  <a:t>2. Все обучающиеся 9 – х классов в количестве </a:t>
            </a:r>
            <a:r>
              <a:rPr lang="ru-RU" sz="3200" b="1" kern="0" dirty="0" smtClean="0">
                <a:solidFill>
                  <a:srgbClr val="C00000"/>
                </a:solidFill>
                <a:latin typeface="Georgia" pitchFamily="18" charset="0"/>
              </a:rPr>
              <a:t>42 </a:t>
            </a:r>
            <a: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  <a:t>человек </a:t>
            </a:r>
            <a:r>
              <a:rPr lang="ru-RU" sz="2400" b="1" kern="0" dirty="0">
                <a:solidFill>
                  <a:srgbClr val="000099"/>
                </a:solidFill>
                <a:latin typeface="Georgia" pitchFamily="18" charset="0"/>
              </a:rPr>
              <a:t>сдали </a:t>
            </a:r>
            <a: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  <a:t>ОГЭ </a:t>
            </a:r>
            <a:r>
              <a:rPr lang="ru-RU" sz="2400" b="1" kern="0" dirty="0">
                <a:solidFill>
                  <a:srgbClr val="000099"/>
                </a:solidFill>
                <a:latin typeface="Georgia" pitchFamily="18" charset="0"/>
              </a:rPr>
              <a:t>и получили аттестаты </a:t>
            </a:r>
            <a: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  <a:t>об основном общем </a:t>
            </a:r>
            <a:r>
              <a:rPr lang="ru-RU" sz="2400" b="1" kern="0" dirty="0">
                <a:solidFill>
                  <a:srgbClr val="000099"/>
                </a:solidFill>
                <a:latin typeface="Georgia" pitchFamily="18" charset="0"/>
              </a:rPr>
              <a:t>образовании, </a:t>
            </a:r>
            <a:r>
              <a:rPr lang="ru-RU" sz="2400" b="1" kern="0" dirty="0" smtClean="0">
                <a:solidFill>
                  <a:srgbClr val="000099"/>
                </a:solidFill>
                <a:latin typeface="Georgia" pitchFamily="18" charset="0"/>
              </a:rPr>
              <a:t>5 девятиклассников получили </a:t>
            </a:r>
            <a:r>
              <a:rPr lang="ru-RU" sz="2400" b="1" kern="0" dirty="0">
                <a:solidFill>
                  <a:srgbClr val="000099"/>
                </a:solidFill>
                <a:latin typeface="Georgia" pitchFamily="18" charset="0"/>
              </a:rPr>
              <a:t>аттестаты с отличием </a:t>
            </a:r>
          </a:p>
        </p:txBody>
      </p:sp>
    </p:spTree>
    <p:extLst>
      <p:ext uri="{BB962C8B-B14F-4D97-AF65-F5344CB8AC3E}">
        <p14:creationId xmlns:p14="http://schemas.microsoft.com/office/powerpoint/2010/main" val="172865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34856"/>
            <a:ext cx="5323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Сводный анализ по предметам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531690"/>
              </p:ext>
            </p:extLst>
          </p:nvPr>
        </p:nvGraphicFramePr>
        <p:xfrm>
          <a:off x="323528" y="620688"/>
          <a:ext cx="8568952" cy="5890726"/>
        </p:xfrm>
        <a:graphic>
          <a:graphicData uri="http://schemas.openxmlformats.org/drawingml/2006/table">
            <a:tbl>
              <a:tblPr firstRow="1" firstCol="1" bandRow="1"/>
              <a:tblGrid>
                <a:gridCol w="2016224"/>
                <a:gridCol w="1512168"/>
                <a:gridCol w="1296144"/>
                <a:gridCol w="1800200"/>
                <a:gridCol w="1944216"/>
              </a:tblGrid>
              <a:tr h="1017553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Предмет</a:t>
                      </a:r>
                      <a:endParaRPr lang="ru-RU" sz="1600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6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выпускников</a:t>
                      </a:r>
                      <a:endParaRPr lang="ru-RU" sz="1600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Средний балл</a:t>
                      </a:r>
                      <a:endParaRPr lang="ru-RU" sz="1600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Максимальный балл</a:t>
                      </a:r>
                      <a:endParaRPr lang="ru-RU" sz="1600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Минимальный балл</a:t>
                      </a:r>
                      <a:endParaRPr lang="ru-RU" sz="1600" i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48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22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66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89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48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48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</a:t>
                      </a:r>
                      <a:r>
                        <a:rPr lang="ru-RU" sz="1800" b="1" i="1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(профиль)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11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57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80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11</a:t>
                      </a:r>
                      <a:endParaRPr lang="ru-RU" sz="28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48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6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53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70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23</a:t>
                      </a:r>
                      <a:endParaRPr lang="ru-RU" sz="28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48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Обществознание</a:t>
                      </a:r>
                      <a:endParaRPr lang="ru-RU" sz="1800" b="1" i="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8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52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62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36</a:t>
                      </a:r>
                      <a:endParaRPr lang="ru-RU" sz="28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48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09675" algn="l"/>
                        </a:tabLst>
                        <a:defRPr/>
                      </a:pPr>
                      <a:r>
                        <a:rPr lang="ru-RU" sz="1800" b="1" i="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История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endParaRPr lang="ru-RU" sz="1800" b="1" i="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2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55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66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44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048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09675" algn="l"/>
                        </a:tabLst>
                        <a:defRPr/>
                      </a:pPr>
                      <a:r>
                        <a:rPr lang="ru-RU" sz="1800" b="1" i="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endParaRPr lang="ru-RU" sz="1800" b="1" i="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2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52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58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46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73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Литература</a:t>
                      </a:r>
                      <a:endParaRPr lang="ru-RU" sz="1800" b="1" i="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3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77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84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63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Английский язык</a:t>
                      </a:r>
                      <a:endParaRPr lang="ru-RU" sz="1800" b="1" i="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6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62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77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49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6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09675" algn="l"/>
                        </a:tabLst>
                      </a:pPr>
                      <a:r>
                        <a:rPr lang="ru-RU" sz="1800" b="1" i="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Информатика</a:t>
                      </a:r>
                      <a:endParaRPr lang="ru-RU" sz="1800" b="1" i="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2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46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51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40</a:t>
                      </a:r>
                      <a:endParaRPr lang="ru-RU" sz="28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451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4832" y="0"/>
            <a:ext cx="7272808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Рейтинг предметов по среднему баллу</a:t>
            </a:r>
            <a:endParaRPr lang="ru-RU" sz="2400" dirty="0">
              <a:solidFill>
                <a:srgbClr val="C00000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404664"/>
            <a:ext cx="4392488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2024 – 2025 учебный год</a:t>
            </a:r>
            <a:endParaRPr lang="ru-RU" sz="2400" i="1" dirty="0">
              <a:solidFill>
                <a:srgbClr val="0000CC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122977783"/>
              </p:ext>
            </p:extLst>
          </p:nvPr>
        </p:nvGraphicFramePr>
        <p:xfrm>
          <a:off x="251520" y="1196752"/>
          <a:ext cx="864096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546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0"/>
            <a:ext cx="7848872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Рейтинг предметов по </a:t>
            </a:r>
            <a:r>
              <a:rPr lang="ru-RU" sz="24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максимальному баллу</a:t>
            </a:r>
            <a:endParaRPr lang="ru-RU" sz="2400" dirty="0">
              <a:solidFill>
                <a:srgbClr val="C00000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0662" y="332656"/>
            <a:ext cx="4392488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2024 – 2025 учебный год</a:t>
            </a:r>
            <a:endParaRPr lang="ru-RU" sz="2400" i="1" dirty="0">
              <a:solidFill>
                <a:srgbClr val="0000CC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58281896"/>
              </p:ext>
            </p:extLst>
          </p:nvPr>
        </p:nvGraphicFramePr>
        <p:xfrm>
          <a:off x="107504" y="1052736"/>
          <a:ext cx="8856984" cy="5689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7463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8863"/>
            <a:ext cx="864096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Качество знаний по среднему баллу аттестата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49974"/>
              </p:ext>
            </p:extLst>
          </p:nvPr>
        </p:nvGraphicFramePr>
        <p:xfrm>
          <a:off x="385001" y="557137"/>
          <a:ext cx="856895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128"/>
                <a:gridCol w="1872209"/>
                <a:gridCol w="2160240"/>
                <a:gridCol w="2088232"/>
                <a:gridCol w="12961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Класс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Количество отличников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Количество хорошистов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Количество троечников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Качество знаний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 </a:t>
                      </a:r>
                      <a:r>
                        <a:rPr lang="ru-RU" sz="2400" b="1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/22</a:t>
                      </a:r>
                      <a:endParaRPr lang="ru-RU" b="1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0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7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15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47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%</a:t>
                      </a:r>
                      <a:endParaRPr lang="ru-RU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52040" y="2492896"/>
            <a:ext cx="8640960" cy="2600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Выпускники 11 А класса, получившие аттестаты с отличием: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ru-RU" sz="28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. Зайцева Александра </a:t>
            </a:r>
            <a:r>
              <a:rPr lang="ru-RU" sz="2800" b="1" i="1" dirty="0" smtClean="0">
                <a:solidFill>
                  <a:srgbClr val="000099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ru-RU" sz="2800" b="1" i="1" dirty="0">
                <a:solidFill>
                  <a:srgbClr val="000099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медаль </a:t>
            </a:r>
            <a:r>
              <a:rPr lang="en-US" sz="2800" b="1" i="1" dirty="0">
                <a:solidFill>
                  <a:srgbClr val="000099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II</a:t>
            </a:r>
            <a:r>
              <a:rPr lang="ru-RU" sz="2800" b="1" i="1" dirty="0">
                <a:solidFill>
                  <a:srgbClr val="000099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степени)</a:t>
            </a: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ru-RU" sz="28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ru-RU" sz="2800" b="1" i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Зиновкин</a:t>
            </a:r>
            <a:r>
              <a:rPr lang="ru-RU" sz="28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Ярослав </a:t>
            </a:r>
            <a:r>
              <a:rPr lang="ru-RU" sz="2800" b="1" i="1" dirty="0" smtClean="0">
                <a:solidFill>
                  <a:srgbClr val="000099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(медаль </a:t>
            </a:r>
            <a:r>
              <a:rPr lang="en-US" sz="2800" b="1" i="1" dirty="0" smtClean="0">
                <a:solidFill>
                  <a:srgbClr val="000099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II</a:t>
            </a:r>
            <a:r>
              <a:rPr lang="ru-RU" sz="2800" b="1" i="1" dirty="0" smtClean="0">
                <a:solidFill>
                  <a:srgbClr val="000099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000099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степени)</a:t>
            </a:r>
          </a:p>
        </p:txBody>
      </p:sp>
    </p:spTree>
    <p:extLst>
      <p:ext uri="{BB962C8B-B14F-4D97-AF65-F5344CB8AC3E}">
        <p14:creationId xmlns:p14="http://schemas.microsoft.com/office/powerpoint/2010/main" val="110939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8725" y="17250"/>
            <a:ext cx="4572000" cy="5170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Анализ ОГЭ - 2025</a:t>
            </a:r>
            <a:endParaRPr lang="ru-RU" sz="2400" b="1" dirty="0">
              <a:solidFill>
                <a:srgbClr val="C00000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32656"/>
            <a:ext cx="864096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Русский язык 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14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, максимальный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37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107967"/>
              </p:ext>
            </p:extLst>
          </p:nvPr>
        </p:nvGraphicFramePr>
        <p:xfrm>
          <a:off x="323528" y="849721"/>
          <a:ext cx="8280919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71461"/>
                <a:gridCol w="1369176"/>
                <a:gridCol w="1419299"/>
                <a:gridCol w="152098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22</a:t>
                      </a:r>
                      <a:endParaRPr lang="ru-RU" sz="28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20</a:t>
                      </a:r>
                      <a:endParaRPr lang="ru-RU" sz="28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42</a:t>
                      </a:r>
                      <a:endParaRPr lang="ru-RU" sz="28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effectLst/>
                          <a:latin typeface="Georgia" pitchFamily="18" charset="0"/>
                        </a:rPr>
                        <a:t>4,2</a:t>
                      </a:r>
                      <a:endParaRPr lang="ru-RU" sz="2800" b="1" dirty="0">
                        <a:solidFill>
                          <a:srgbClr val="0000FF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effectLst/>
                          <a:latin typeface="Georgia" pitchFamily="18" charset="0"/>
                        </a:rPr>
                        <a:t>4,1</a:t>
                      </a:r>
                      <a:endParaRPr lang="ru-RU" sz="2800" b="1" dirty="0">
                        <a:solidFill>
                          <a:srgbClr val="0000FF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effectLst/>
                          <a:latin typeface="Georgia" pitchFamily="18" charset="0"/>
                        </a:rPr>
                        <a:t>4,2</a:t>
                      </a:r>
                      <a:endParaRPr lang="ru-RU" sz="2800" b="1" dirty="0">
                        <a:solidFill>
                          <a:srgbClr val="0000FF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effectLst/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FF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effectLst/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FF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effectLst/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FF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Georgia" pitchFamily="18" charset="0"/>
                        </a:rPr>
                        <a:t>Качество знаний </a:t>
                      </a:r>
                      <a:br>
                        <a:rPr lang="ru-RU" sz="2800" b="1" dirty="0" smtClean="0">
                          <a:latin typeface="Georgia" pitchFamily="18" charset="0"/>
                        </a:rPr>
                      </a:br>
                      <a:r>
                        <a:rPr lang="ru-RU" sz="2800" b="1" dirty="0" smtClean="0">
                          <a:latin typeface="Georgia" pitchFamily="18" charset="0"/>
                        </a:rPr>
                        <a:t>(отметки 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Georgia" pitchFamily="18" charset="0"/>
                        </a:rPr>
                        <a:t>«5»</a:t>
                      </a:r>
                      <a:r>
                        <a:rPr lang="ru-RU" sz="2800" b="1" dirty="0" smtClean="0">
                          <a:latin typeface="Georgia" pitchFamily="18" charset="0"/>
                        </a:rPr>
                        <a:t> и 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Georgia" pitchFamily="18" charset="0"/>
                        </a:rPr>
                        <a:t>«4»</a:t>
                      </a:r>
                      <a:r>
                        <a:rPr lang="ru-RU" sz="2800" b="1" dirty="0" smtClean="0">
                          <a:latin typeface="Georgia" pitchFamily="18" charset="0"/>
                        </a:rPr>
                        <a:t>)</a:t>
                      </a:r>
                      <a:endParaRPr lang="ru-RU" sz="2800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82%</a:t>
                      </a:r>
                      <a:endParaRPr lang="ru-RU" sz="3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80%</a:t>
                      </a:r>
                      <a:endParaRPr lang="ru-RU" sz="3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81%</a:t>
                      </a:r>
                      <a:endParaRPr lang="ru-RU" sz="3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78076" y="5373216"/>
            <a:ext cx="8208912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 </a:t>
            </a:r>
            <a:b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Вершинина А., Громова Ю. </a:t>
            </a:r>
            <a:r>
              <a:rPr lang="ru-RU" sz="1600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(9 </a:t>
            </a:r>
            <a:r>
              <a:rPr lang="ru-RU" sz="1600" b="1" i="1" dirty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lang="ru-RU" sz="1600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класс)</a:t>
            </a:r>
            <a:r>
              <a:rPr lang="ru-RU" sz="1600" b="1" i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36 баллов, </a:t>
            </a:r>
            <a:b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Чертков Н.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solidFill>
                  <a:srgbClr val="0000FF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(9 Б класс)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– 36 баллов</a:t>
            </a:r>
            <a:b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 </a:t>
            </a:r>
            <a:r>
              <a:rPr lang="ru-RU" sz="16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Сагала Т. А.</a:t>
            </a:r>
            <a:endParaRPr lang="ru-RU" sz="16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898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64096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8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Литература</a:t>
            </a:r>
            <a:r>
              <a:rPr lang="ru-RU" sz="20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16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, максимальный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37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074677"/>
              </p:ext>
            </p:extLst>
          </p:nvPr>
        </p:nvGraphicFramePr>
        <p:xfrm>
          <a:off x="394809" y="776493"/>
          <a:ext cx="8209640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37276"/>
                <a:gridCol w="1357391"/>
                <a:gridCol w="1407082"/>
                <a:gridCol w="1507891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latin typeface="Georgia" pitchFamily="18" charset="0"/>
                        </a:rPr>
                        <a:t>1</a:t>
                      </a:r>
                      <a:endParaRPr lang="ru-RU" sz="3200" b="1" dirty="0">
                        <a:solidFill>
                          <a:srgbClr val="C00000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0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4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4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Georgia" pitchFamily="18" charset="0"/>
                        </a:rPr>
                        <a:t>Качество знаний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(отметки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«5»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«4»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endParaRPr lang="ru-RU" sz="2800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67544" y="5589240"/>
            <a:ext cx="820891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err="1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Зюба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София 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(9 </a:t>
            </a:r>
            <a:r>
              <a:rPr lang="ru-RU" b="1" i="1" dirty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класс)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28 баллов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 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Сагала Т. А.</a:t>
            </a:r>
            <a:endParaRPr lang="ru-RU" b="1" i="1" dirty="0">
              <a:solidFill>
                <a:srgbClr val="0000CC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363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83" y="116632"/>
            <a:ext cx="864096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Математика 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6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, максимальный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31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425276"/>
              </p:ext>
            </p:extLst>
          </p:nvPr>
        </p:nvGraphicFramePr>
        <p:xfrm>
          <a:off x="364393" y="651263"/>
          <a:ext cx="8240056" cy="429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1863"/>
                <a:gridCol w="1362420"/>
                <a:gridCol w="1412295"/>
                <a:gridCol w="151347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22</a:t>
                      </a:r>
                      <a:endParaRPr lang="ru-RU" sz="28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20</a:t>
                      </a:r>
                      <a:endParaRPr lang="ru-RU" sz="28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42</a:t>
                      </a:r>
                      <a:endParaRPr lang="ru-RU" sz="28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4,2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4,4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4,3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Качество знаний</a:t>
                      </a:r>
                    </a:p>
                    <a:p>
                      <a:pPr algn="ctr"/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(отметки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«5»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«4»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86%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95%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90%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8407" y="5301208"/>
            <a:ext cx="820891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Папирин</a:t>
            </a:r>
            <a:r>
              <a:rPr lang="ru-RU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 Даниил  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(9 А класс)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29 баллов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</a:t>
            </a:r>
            <a:r>
              <a:rPr lang="ru-RU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Солдатенкова</a:t>
            </a:r>
            <a:r>
              <a:rPr lang="ru-RU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Е.В.</a:t>
            </a:r>
            <a:endParaRPr lang="ru-RU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261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83" y="116632"/>
            <a:ext cx="864096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Информатика 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5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, максимальный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21</a:t>
            </a:r>
            <a:r>
              <a:rPr lang="ru-RU" sz="1600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102778"/>
              </p:ext>
            </p:extLst>
          </p:nvPr>
        </p:nvGraphicFramePr>
        <p:xfrm>
          <a:off x="364393" y="692696"/>
          <a:ext cx="8456078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55466"/>
                <a:gridCol w="1398137"/>
                <a:gridCol w="1449320"/>
                <a:gridCol w="1553155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8</a:t>
                      </a:r>
                      <a:endParaRPr lang="ru-RU" sz="32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7</a:t>
                      </a:r>
                      <a:endParaRPr lang="ru-RU" sz="32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  <a:latin typeface="Georgia" pitchFamily="18" charset="0"/>
                        </a:rPr>
                        <a:t>15</a:t>
                      </a:r>
                      <a:endParaRPr lang="ru-RU" sz="3200" b="1" dirty="0">
                        <a:solidFill>
                          <a:srgbClr val="0000FF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3</a:t>
                      </a:r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,</a:t>
                      </a:r>
                      <a:r>
                        <a:rPr lang="en-US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3,6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3,8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latin typeface="Georgia" pitchFamily="18" charset="0"/>
                        </a:rPr>
                        <a:t>Качество знаний</a:t>
                      </a:r>
                      <a:br>
                        <a:rPr lang="ru-RU" sz="2800" b="0" dirty="0" smtClean="0">
                          <a:latin typeface="Georgia" pitchFamily="18" charset="0"/>
                        </a:rPr>
                      </a:b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(отметки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«5»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«4»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endParaRPr lang="ru-RU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75%</a:t>
                      </a:r>
                      <a:endParaRPr lang="ru-RU" sz="3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86%</a:t>
                      </a:r>
                      <a:endParaRPr lang="ru-RU" sz="3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79%</a:t>
                      </a:r>
                      <a:endParaRPr lang="ru-RU" sz="3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3505" y="5301208"/>
            <a:ext cx="8208912" cy="1021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Вершинина  Анастасия  (9 А класс)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19 баллов,</a:t>
            </a:r>
            <a:r>
              <a:rPr lang="ru-RU" b="1" i="1" dirty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b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Морозова Е.О.</a:t>
            </a:r>
            <a:endParaRPr lang="ru-RU" b="1" i="1" dirty="0">
              <a:solidFill>
                <a:srgbClr val="0000CC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48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4624"/>
            <a:ext cx="8964488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нглийский язык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29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максимальный балл 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68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solidFill>
                <a:prstClr val="black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978838"/>
              </p:ext>
            </p:extLst>
          </p:nvPr>
        </p:nvGraphicFramePr>
        <p:xfrm>
          <a:off x="323530" y="908720"/>
          <a:ext cx="8442682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49041"/>
                <a:gridCol w="1395922"/>
                <a:gridCol w="1447024"/>
                <a:gridCol w="1550695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14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12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26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4,7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4,3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4,5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latin typeface="Georgia" pitchFamily="18" charset="0"/>
                        </a:rPr>
                        <a:t>Качество знаний</a:t>
                      </a:r>
                      <a:br>
                        <a:rPr lang="ru-RU" sz="2800" b="0" dirty="0" smtClean="0">
                          <a:latin typeface="Georgia" pitchFamily="18" charset="0"/>
                        </a:rPr>
                      </a:b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(отметки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«5»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«4»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endParaRPr lang="ru-RU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92%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96%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57300" y="5517232"/>
            <a:ext cx="820891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Папирин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Даниил  (9 А класс)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67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баллов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 </a:t>
            </a:r>
            <a:r>
              <a:rPr lang="ru-RU" b="1" i="1" dirty="0" err="1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Хворостова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Н.П.</a:t>
            </a:r>
            <a:endParaRPr lang="ru-RU" b="1" i="1" dirty="0">
              <a:solidFill>
                <a:srgbClr val="0000CC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698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1970"/>
            <a:ext cx="828092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стория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11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максимальный балл 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37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solidFill>
                <a:prstClr val="black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271714"/>
              </p:ext>
            </p:extLst>
          </p:nvPr>
        </p:nvGraphicFramePr>
        <p:xfrm>
          <a:off x="359534" y="620688"/>
          <a:ext cx="8388930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23262"/>
                <a:gridCol w="1387035"/>
                <a:gridCol w="1437811"/>
                <a:gridCol w="1540822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Georgia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Georgia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Georgia" pitchFamily="18" charset="0"/>
                        </a:rPr>
                        <a:t>2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</a:t>
                      </a:r>
                      <a:endParaRPr lang="ru-RU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4</a:t>
                      </a:r>
                      <a:endParaRPr lang="ru-RU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4,5</a:t>
                      </a:r>
                      <a:endParaRPr lang="ru-RU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latin typeface="Georgia" pitchFamily="18" charset="0"/>
                        </a:rPr>
                        <a:t>Качество знаний</a:t>
                      </a:r>
                      <a:br>
                        <a:rPr lang="ru-RU" sz="2800" b="0" dirty="0" smtClean="0">
                          <a:latin typeface="Georgia" pitchFamily="18" charset="0"/>
                        </a:rPr>
                      </a:b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(отметки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«5»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«4»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endParaRPr lang="ru-RU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28612" y="5157192"/>
            <a:ext cx="820891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err="1" smtClean="0">
                <a:solidFill>
                  <a:srgbClr val="0000FF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Лунёв</a:t>
            </a:r>
            <a:r>
              <a:rPr lang="ru-RU" b="1" dirty="0" smtClean="0">
                <a:solidFill>
                  <a:srgbClr val="0000FF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Дмитрий 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(9 А класс)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32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балла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 </a:t>
            </a:r>
            <a:r>
              <a:rPr lang="ru-RU" b="1" dirty="0" err="1" smtClean="0">
                <a:solidFill>
                  <a:srgbClr val="0000FF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Жиренко</a:t>
            </a:r>
            <a:r>
              <a:rPr lang="ru-RU" b="1" dirty="0" smtClean="0">
                <a:solidFill>
                  <a:srgbClr val="0000FF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А.С.</a:t>
            </a:r>
            <a:endParaRPr lang="ru-RU" b="1" i="1" dirty="0">
              <a:solidFill>
                <a:srgbClr val="0000FF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972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1970"/>
            <a:ext cx="8856984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Обществознание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14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максимальный балл 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37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solidFill>
                <a:prstClr val="black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120270"/>
              </p:ext>
            </p:extLst>
          </p:nvPr>
        </p:nvGraphicFramePr>
        <p:xfrm>
          <a:off x="359534" y="620688"/>
          <a:ext cx="8460939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57797"/>
                <a:gridCol w="1398941"/>
                <a:gridCol w="1450153"/>
                <a:gridCol w="155404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6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8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14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3,5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3,9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3,7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latin typeface="Georgia" pitchFamily="18" charset="0"/>
                        </a:rPr>
                        <a:t>Качество знаний</a:t>
                      </a:r>
                      <a:br>
                        <a:rPr lang="ru-RU" sz="2800" b="0" dirty="0" smtClean="0">
                          <a:latin typeface="Georgia" pitchFamily="18" charset="0"/>
                        </a:rPr>
                      </a:b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(отметки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«5»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«4»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endParaRPr lang="ru-RU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71%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62%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67544" y="5373216"/>
            <a:ext cx="820891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Кравченко Александр (9 Б класс)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32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балла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 </a:t>
            </a:r>
            <a:r>
              <a:rPr lang="ru-RU" b="1" i="1" dirty="0" err="1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Горбатенкова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М.В.</a:t>
            </a:r>
            <a:endParaRPr lang="ru-RU" b="1" i="1" dirty="0">
              <a:solidFill>
                <a:srgbClr val="0000CC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871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1970"/>
            <a:ext cx="828092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География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12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максимальный балл 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31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solidFill>
                <a:prstClr val="black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970494"/>
              </p:ext>
            </p:extLst>
          </p:nvPr>
        </p:nvGraphicFramePr>
        <p:xfrm>
          <a:off x="359534" y="692696"/>
          <a:ext cx="8388930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23262"/>
                <a:gridCol w="1387035"/>
                <a:gridCol w="1437811"/>
                <a:gridCol w="1540822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6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7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4,8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4,9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latin typeface="Georgia" pitchFamily="18" charset="0"/>
                        </a:rPr>
                        <a:t>Качество знаний</a:t>
                      </a:r>
                      <a:br>
                        <a:rPr lang="ru-RU" sz="2800" b="0" dirty="0" smtClean="0">
                          <a:latin typeface="Georgia" pitchFamily="18" charset="0"/>
                        </a:rPr>
                      </a:b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(отметки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«5»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«4»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endParaRPr lang="ru-RU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/>
                      </a:r>
                      <a:b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</a:b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67544" y="5013176"/>
            <a:ext cx="8208912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00FF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Пахомов Иван (9 А класс) 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31 балл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00FF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Снетков Андрей (9А класс)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31 балл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 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Соловьева Т.А.</a:t>
            </a:r>
            <a:endParaRPr lang="ru-RU" b="1" i="1" dirty="0">
              <a:solidFill>
                <a:srgbClr val="0000CC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311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1970"/>
            <a:ext cx="828092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Физика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10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максимальный балл 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39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solidFill>
                <a:prstClr val="black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129662"/>
              </p:ext>
            </p:extLst>
          </p:nvPr>
        </p:nvGraphicFramePr>
        <p:xfrm>
          <a:off x="359534" y="620688"/>
          <a:ext cx="8316922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728"/>
                <a:gridCol w="1375129"/>
                <a:gridCol w="1425469"/>
                <a:gridCol w="1527596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6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5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11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4,3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3,8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4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latin typeface="Georgia" pitchFamily="18" charset="0"/>
                        </a:rPr>
                        <a:t>Качество знаний</a:t>
                      </a:r>
                      <a:br>
                        <a:rPr lang="ru-RU" sz="2800" b="0" dirty="0" smtClean="0">
                          <a:latin typeface="Georgia" pitchFamily="18" charset="0"/>
                        </a:rPr>
                      </a:b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(отметки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«5»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«4»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endParaRPr lang="ru-RU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80%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90%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73330" y="5013176"/>
            <a:ext cx="820891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Яковлев Данила  (9 А класс)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31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балл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 </a:t>
            </a:r>
            <a:r>
              <a:rPr lang="ru-RU" b="1" i="1" dirty="0" err="1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Печенко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Т.С.</a:t>
            </a:r>
            <a:endParaRPr lang="ru-RU" b="1" i="1" dirty="0">
              <a:solidFill>
                <a:srgbClr val="0000CC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957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899"/>
            <a:ext cx="7992888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Химия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10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38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solidFill>
                <a:prstClr val="black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738267"/>
              </p:ext>
            </p:extLst>
          </p:nvPr>
        </p:nvGraphicFramePr>
        <p:xfrm>
          <a:off x="395536" y="543964"/>
          <a:ext cx="8355561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7258"/>
                <a:gridCol w="1381518"/>
                <a:gridCol w="1432092"/>
                <a:gridCol w="1534693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0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5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latin typeface="Georgia" pitchFamily="18" charset="0"/>
                        </a:rPr>
                        <a:t>Качество знаний</a:t>
                      </a:r>
                      <a:br>
                        <a:rPr lang="ru-RU" sz="2800" b="0" dirty="0" smtClean="0">
                          <a:latin typeface="Georgia" pitchFamily="18" charset="0"/>
                        </a:rPr>
                      </a:b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(отметки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«5»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«4»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endParaRPr lang="ru-RU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Georgia" pitchFamily="18" charset="0"/>
                        </a:rPr>
                        <a:t>100%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53444" y="5085184"/>
            <a:ext cx="820891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Зимкина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Анна  (9 Б класс)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32 балла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 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Макарова Е.И.</a:t>
            </a:r>
            <a:endParaRPr lang="ru-RU" b="1" i="1" dirty="0">
              <a:solidFill>
                <a:srgbClr val="0000CC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803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1970"/>
            <a:ext cx="828092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Биология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(минимальный балл –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13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максимальный балл 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47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600" b="1" dirty="0">
              <a:solidFill>
                <a:prstClr val="black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759269"/>
              </p:ext>
            </p:extLst>
          </p:nvPr>
        </p:nvGraphicFramePr>
        <p:xfrm>
          <a:off x="323528" y="549035"/>
          <a:ext cx="8640961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4134"/>
                <a:gridCol w="1428706"/>
                <a:gridCol w="1481008"/>
                <a:gridCol w="1587113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</a:t>
                      </a:r>
                      <a:r>
                        <a:rPr lang="ru-RU" sz="2800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Б</a:t>
                      </a:r>
                      <a:endParaRPr lang="ru-RU" sz="28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Общий показатель</a:t>
                      </a:r>
                      <a:endParaRPr lang="ru-RU" sz="1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2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4</a:t>
                      </a:r>
                      <a:endParaRPr lang="ru-RU" sz="3200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6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Средний балл по пятибалльной системе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latin typeface="Georgia" pitchFamily="18" charset="0"/>
                        </a:rPr>
                        <a:t>Успеваемость </a:t>
                      </a:r>
                      <a:endParaRPr lang="ru-RU" sz="2800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latin typeface="Georgia" pitchFamily="18" charset="0"/>
                        </a:rPr>
                        <a:t>Качество знаний</a:t>
                      </a:r>
                      <a:br>
                        <a:rPr lang="ru-RU" sz="2800" b="0" dirty="0" smtClean="0">
                          <a:latin typeface="Georgia" pitchFamily="18" charset="0"/>
                        </a:rPr>
                      </a:b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(отметки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«5»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«4»</a:t>
                      </a: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endParaRPr lang="ru-RU" b="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100%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67544" y="5085184"/>
            <a:ext cx="820891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Максимальное количество баллов: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Андреева Варвара (9 А класс)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46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баллов</a:t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Учитель:  </a:t>
            </a:r>
            <a:r>
              <a:rPr lang="ru-RU" b="1" i="1" dirty="0" err="1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Букарева</a:t>
            </a:r>
            <a:r>
              <a:rPr lang="ru-RU" b="1" i="1" dirty="0" smtClean="0">
                <a:solidFill>
                  <a:srgbClr val="0000CC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Г.В.</a:t>
            </a:r>
            <a:endParaRPr lang="ru-RU" b="1" i="1" dirty="0">
              <a:solidFill>
                <a:srgbClr val="0000CC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743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5174" y="129747"/>
            <a:ext cx="8712968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   Рейтинг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предметов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по выбору выпускников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92454569"/>
              </p:ext>
            </p:extLst>
          </p:nvPr>
        </p:nvGraphicFramePr>
        <p:xfrm>
          <a:off x="539552" y="1124744"/>
          <a:ext cx="770485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9793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3470" y="116632"/>
            <a:ext cx="8712968" cy="384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b="1" dirty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Рейтинг предметов по 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среднему баллу по пятибалльной системе</a:t>
            </a:r>
            <a:endParaRPr lang="ru-RU" dirty="0">
              <a:solidFill>
                <a:srgbClr val="C00000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01547153"/>
              </p:ext>
            </p:extLst>
          </p:nvPr>
        </p:nvGraphicFramePr>
        <p:xfrm>
          <a:off x="443470" y="501289"/>
          <a:ext cx="8304994" cy="271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59632" y="3284983"/>
            <a:ext cx="6912768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Рейтинг предметов </a:t>
            </a:r>
            <a:r>
              <a:rPr lang="ru-RU" sz="2400" b="1" dirty="0" smtClean="0">
                <a:solidFill>
                  <a:srgbClr val="C0000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по качеству знаний</a:t>
            </a:r>
            <a:endParaRPr lang="ru-RU" sz="2400" dirty="0">
              <a:solidFill>
                <a:srgbClr val="C00000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887625355"/>
              </p:ext>
            </p:extLst>
          </p:nvPr>
        </p:nvGraphicFramePr>
        <p:xfrm>
          <a:off x="395536" y="3717032"/>
          <a:ext cx="842493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1639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8826"/>
            <a:ext cx="8640960" cy="133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Выпускники 9-х классов, получившие «5» по четырём предметам</a:t>
            </a:r>
            <a:b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endParaRPr lang="ru-RU" sz="2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164765"/>
              </p:ext>
            </p:extLst>
          </p:nvPr>
        </p:nvGraphicFramePr>
        <p:xfrm>
          <a:off x="362704" y="980728"/>
          <a:ext cx="8424936" cy="175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29176"/>
                <a:gridCol w="1191305"/>
                <a:gridCol w="410445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ФИО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Класс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Предметы по выбору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Вершинина</a:t>
                      </a:r>
                      <a:r>
                        <a:rPr lang="ru-RU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Анастасия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А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английский язык, информатика</a:t>
                      </a:r>
                      <a:endParaRPr lang="ru-RU" b="1" i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Папирин</a:t>
                      </a:r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Даниил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9А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английский язык, физика</a:t>
                      </a:r>
                      <a:endParaRPr lang="ru-RU" b="1" i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Неймати</a:t>
                      </a:r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Анжели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9Б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английский язык, биология</a:t>
                      </a:r>
                      <a:endParaRPr lang="ru-RU" b="1" i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28537" y="2852936"/>
            <a:ext cx="8640960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  Претенденты на получение медалей </a:t>
            </a:r>
            <a:b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endParaRPr lang="ru-RU" sz="2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783218"/>
              </p:ext>
            </p:extLst>
          </p:nvPr>
        </p:nvGraphicFramePr>
        <p:xfrm>
          <a:off x="323529" y="3467850"/>
          <a:ext cx="8424936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3601"/>
                <a:gridCol w="5318004"/>
                <a:gridCol w="20433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Georgia" pitchFamily="18" charset="0"/>
                        </a:rPr>
                        <a:t>№п/п</a:t>
                      </a:r>
                      <a:endParaRPr lang="ru-RU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Georgia" pitchFamily="18" charset="0"/>
                        </a:rPr>
                        <a:t>ФИО</a:t>
                      </a:r>
                      <a:endParaRPr lang="ru-RU" b="1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Georgia" pitchFamily="18" charset="0"/>
                        </a:rPr>
                        <a:t>Класс</a:t>
                      </a:r>
                      <a:endParaRPr lang="ru-RU" b="1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1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Вершинина</a:t>
                      </a:r>
                      <a:r>
                        <a:rPr lang="ru-RU" b="1" baseline="0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Анастасия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 А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2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Яковлев Данила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9А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3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Ефремова Кристина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9Б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4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Кравченко Александр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9Б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5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Неймати</a:t>
                      </a:r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</a:t>
                      </a:r>
                      <a:r>
                        <a:rPr lang="ru-RU" b="1" dirty="0" err="1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Анжели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9Б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6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Карчевский</a:t>
                      </a:r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Даниил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9А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7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Папирин</a:t>
                      </a:r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 Даниил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CC"/>
                          </a:solidFill>
                          <a:latin typeface="Georgia" pitchFamily="18" charset="0"/>
                        </a:rPr>
                        <a:t>9А</a:t>
                      </a:r>
                      <a:endParaRPr lang="ru-RU" b="1" dirty="0">
                        <a:solidFill>
                          <a:srgbClr val="0000CC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322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8863"/>
            <a:ext cx="792088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Качество знаний по среднему баллу аттестата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256939"/>
              </p:ext>
            </p:extLst>
          </p:nvPr>
        </p:nvGraphicFramePr>
        <p:xfrm>
          <a:off x="395536" y="692696"/>
          <a:ext cx="8568955" cy="2148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728193"/>
                <a:gridCol w="2160240"/>
                <a:gridCol w="2088232"/>
                <a:gridCol w="12961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Класс/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количество выпускников</a:t>
                      </a:r>
                      <a:endParaRPr lang="ru-RU" sz="1100" b="1" dirty="0">
                        <a:solidFill>
                          <a:srgbClr val="000099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Количество отличников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Количество хорошистов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Количество троечников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Georgia" pitchFamily="18" charset="0"/>
                        </a:rPr>
                        <a:t>Качество знаний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 А</a:t>
                      </a:r>
                      <a:r>
                        <a:rPr lang="ru-RU" b="1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/22</a:t>
                      </a:r>
                      <a:endParaRPr lang="ru-RU" b="1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2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10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55%</a:t>
                      </a:r>
                      <a:endParaRPr lang="ru-RU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 Б</a:t>
                      </a:r>
                      <a:r>
                        <a:rPr lang="ru-RU" b="1" dirty="0" smtClean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/20</a:t>
                      </a:r>
                      <a:endParaRPr lang="ru-RU" b="1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3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8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9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55%</a:t>
                      </a:r>
                      <a:endParaRPr lang="ru-RU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00CC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Общий показатель</a:t>
                      </a:r>
                      <a:endParaRPr lang="ru-RU" sz="1400" b="1" dirty="0"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18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19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55%</a:t>
                      </a:r>
                      <a:endParaRPr lang="ru-RU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76377" y="2996952"/>
            <a:ext cx="8640960" cy="4113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Выпускники 9-х классов, получившие аттестаты с отличием: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1. Вершинина Анастасия 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(9 А класс)</a:t>
            </a:r>
            <a:b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2. Яковлев Данила 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(9 А класс)</a:t>
            </a:r>
            <a:b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3. Ефремова Кристина 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(9 </a:t>
            </a:r>
            <a:r>
              <a:rPr lang="ru-RU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класс)</a:t>
            </a:r>
            <a:b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4. Кравченко Александр 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(9 Б класс)</a:t>
            </a:r>
            <a:b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lang="ru-RU" sz="2000" b="1" i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Неймати</a:t>
            </a:r>
            <a:r>
              <a:rPr lang="ru-RU" sz="20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Анжели</a:t>
            </a:r>
            <a:r>
              <a:rPr lang="ru-RU" sz="20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(9 </a:t>
            </a:r>
            <a:r>
              <a:rPr lang="ru-RU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класс)</a:t>
            </a:r>
            <a:b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По результатам ГИА-2025 возможное качество знаний </a:t>
            </a:r>
            <a:b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 10 А –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68%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 (количество обучающихся – 31, </a:t>
            </a:r>
            <a:b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отличников –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5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, хорошистов –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16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2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866775" algn="l"/>
              </a:tabLst>
            </a:pPr>
            <a:endParaRPr lang="ru-RU" sz="20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453890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Трек">
    <a:fillStyleLst>
      <a:solidFill>
        <a:schemeClr val="phClr"/>
      </a:solidFill>
      <a:gradFill rotWithShape="1">
        <a:gsLst>
          <a:gs pos="0">
            <a:schemeClr val="phClr">
              <a:tint val="30000"/>
              <a:satMod val="250000"/>
            </a:schemeClr>
          </a:gs>
          <a:gs pos="72000">
            <a:schemeClr val="phClr">
              <a:tint val="75000"/>
              <a:satMod val="210000"/>
            </a:schemeClr>
          </a:gs>
          <a:gs pos="100000">
            <a:schemeClr val="phClr">
              <a:tint val="85000"/>
              <a:satMod val="210000"/>
            </a:schemeClr>
          </a:gs>
        </a:gsLst>
        <a:lin ang="5400000" scaled="1"/>
      </a:gradFill>
      <a:gradFill rotWithShape="1">
        <a:gsLst>
          <a:gs pos="0">
            <a:schemeClr val="phClr">
              <a:tint val="75000"/>
              <a:shade val="85000"/>
              <a:satMod val="230000"/>
            </a:schemeClr>
          </a:gs>
          <a:gs pos="25000">
            <a:schemeClr val="phClr">
              <a:tint val="90000"/>
              <a:shade val="70000"/>
              <a:satMod val="220000"/>
            </a:schemeClr>
          </a:gs>
          <a:gs pos="50000">
            <a:schemeClr val="phClr">
              <a:tint val="90000"/>
              <a:shade val="58000"/>
              <a:satMod val="225000"/>
            </a:schemeClr>
          </a:gs>
          <a:gs pos="65000">
            <a:schemeClr val="phClr">
              <a:tint val="90000"/>
              <a:shade val="58000"/>
              <a:satMod val="225000"/>
            </a:schemeClr>
          </a:gs>
          <a:gs pos="80000">
            <a:schemeClr val="phClr">
              <a:tint val="90000"/>
              <a:shade val="69000"/>
              <a:satMod val="220000"/>
            </a:schemeClr>
          </a:gs>
          <a:gs pos="100000">
            <a:schemeClr val="phClr">
              <a:tint val="77000"/>
              <a:shade val="80000"/>
              <a:satMod val="230000"/>
            </a:schemeClr>
          </a:gs>
        </a:gsLst>
        <a:lin ang="5400000" scaled="1"/>
      </a:gradFill>
    </a:fillStyleLst>
    <a:lnStyleLst>
      <a:ln w="100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phClr">
              <a:shade val="60000"/>
              <a:satMod val="11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ppt/theme/themeOverride2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Трек">
    <a:fillStyleLst>
      <a:solidFill>
        <a:schemeClr val="phClr"/>
      </a:solidFill>
      <a:gradFill rotWithShape="1">
        <a:gsLst>
          <a:gs pos="0">
            <a:schemeClr val="phClr">
              <a:tint val="30000"/>
              <a:satMod val="250000"/>
            </a:schemeClr>
          </a:gs>
          <a:gs pos="72000">
            <a:schemeClr val="phClr">
              <a:tint val="75000"/>
              <a:satMod val="210000"/>
            </a:schemeClr>
          </a:gs>
          <a:gs pos="100000">
            <a:schemeClr val="phClr">
              <a:tint val="85000"/>
              <a:satMod val="210000"/>
            </a:schemeClr>
          </a:gs>
        </a:gsLst>
        <a:lin ang="5400000" scaled="1"/>
      </a:gradFill>
      <a:gradFill rotWithShape="1">
        <a:gsLst>
          <a:gs pos="0">
            <a:schemeClr val="phClr">
              <a:tint val="75000"/>
              <a:shade val="85000"/>
              <a:satMod val="230000"/>
            </a:schemeClr>
          </a:gs>
          <a:gs pos="25000">
            <a:schemeClr val="phClr">
              <a:tint val="90000"/>
              <a:shade val="70000"/>
              <a:satMod val="220000"/>
            </a:schemeClr>
          </a:gs>
          <a:gs pos="50000">
            <a:schemeClr val="phClr">
              <a:tint val="90000"/>
              <a:shade val="58000"/>
              <a:satMod val="225000"/>
            </a:schemeClr>
          </a:gs>
          <a:gs pos="65000">
            <a:schemeClr val="phClr">
              <a:tint val="90000"/>
              <a:shade val="58000"/>
              <a:satMod val="225000"/>
            </a:schemeClr>
          </a:gs>
          <a:gs pos="80000">
            <a:schemeClr val="phClr">
              <a:tint val="90000"/>
              <a:shade val="69000"/>
              <a:satMod val="220000"/>
            </a:schemeClr>
          </a:gs>
          <a:gs pos="100000">
            <a:schemeClr val="phClr">
              <a:tint val="77000"/>
              <a:shade val="80000"/>
              <a:satMod val="230000"/>
            </a:schemeClr>
          </a:gs>
        </a:gsLst>
        <a:lin ang="5400000" scaled="1"/>
      </a:gradFill>
    </a:fillStyleLst>
    <a:lnStyleLst>
      <a:ln w="100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phClr">
              <a:shade val="60000"/>
              <a:satMod val="11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ppt/theme/themeOverride3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Трек">
    <a:fillStyleLst>
      <a:solidFill>
        <a:schemeClr val="phClr"/>
      </a:solidFill>
      <a:gradFill rotWithShape="1">
        <a:gsLst>
          <a:gs pos="0">
            <a:schemeClr val="phClr">
              <a:tint val="30000"/>
              <a:satMod val="250000"/>
            </a:schemeClr>
          </a:gs>
          <a:gs pos="72000">
            <a:schemeClr val="phClr">
              <a:tint val="75000"/>
              <a:satMod val="210000"/>
            </a:schemeClr>
          </a:gs>
          <a:gs pos="100000">
            <a:schemeClr val="phClr">
              <a:tint val="85000"/>
              <a:satMod val="210000"/>
            </a:schemeClr>
          </a:gs>
        </a:gsLst>
        <a:lin ang="5400000" scaled="1"/>
      </a:gradFill>
      <a:gradFill rotWithShape="1">
        <a:gsLst>
          <a:gs pos="0">
            <a:schemeClr val="phClr">
              <a:tint val="75000"/>
              <a:shade val="85000"/>
              <a:satMod val="230000"/>
            </a:schemeClr>
          </a:gs>
          <a:gs pos="25000">
            <a:schemeClr val="phClr">
              <a:tint val="90000"/>
              <a:shade val="70000"/>
              <a:satMod val="220000"/>
            </a:schemeClr>
          </a:gs>
          <a:gs pos="50000">
            <a:schemeClr val="phClr">
              <a:tint val="90000"/>
              <a:shade val="58000"/>
              <a:satMod val="225000"/>
            </a:schemeClr>
          </a:gs>
          <a:gs pos="65000">
            <a:schemeClr val="phClr">
              <a:tint val="90000"/>
              <a:shade val="58000"/>
              <a:satMod val="225000"/>
            </a:schemeClr>
          </a:gs>
          <a:gs pos="80000">
            <a:schemeClr val="phClr">
              <a:tint val="90000"/>
              <a:shade val="69000"/>
              <a:satMod val="220000"/>
            </a:schemeClr>
          </a:gs>
          <a:gs pos="100000">
            <a:schemeClr val="phClr">
              <a:tint val="77000"/>
              <a:shade val="80000"/>
              <a:satMod val="230000"/>
            </a:schemeClr>
          </a:gs>
        </a:gsLst>
        <a:lin ang="5400000" scaled="1"/>
      </a:gradFill>
    </a:fillStyleLst>
    <a:lnStyleLst>
      <a:ln w="100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phClr">
              <a:shade val="60000"/>
              <a:satMod val="11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ppt/theme/themeOverride4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Трек">
    <a:fillStyleLst>
      <a:solidFill>
        <a:schemeClr val="phClr"/>
      </a:solidFill>
      <a:gradFill rotWithShape="1">
        <a:gsLst>
          <a:gs pos="0">
            <a:schemeClr val="phClr">
              <a:tint val="30000"/>
              <a:satMod val="250000"/>
            </a:schemeClr>
          </a:gs>
          <a:gs pos="72000">
            <a:schemeClr val="phClr">
              <a:tint val="75000"/>
              <a:satMod val="210000"/>
            </a:schemeClr>
          </a:gs>
          <a:gs pos="100000">
            <a:schemeClr val="phClr">
              <a:tint val="85000"/>
              <a:satMod val="210000"/>
            </a:schemeClr>
          </a:gs>
        </a:gsLst>
        <a:lin ang="5400000" scaled="1"/>
      </a:gradFill>
      <a:gradFill rotWithShape="1">
        <a:gsLst>
          <a:gs pos="0">
            <a:schemeClr val="phClr">
              <a:tint val="75000"/>
              <a:shade val="85000"/>
              <a:satMod val="230000"/>
            </a:schemeClr>
          </a:gs>
          <a:gs pos="25000">
            <a:schemeClr val="phClr">
              <a:tint val="90000"/>
              <a:shade val="70000"/>
              <a:satMod val="220000"/>
            </a:schemeClr>
          </a:gs>
          <a:gs pos="50000">
            <a:schemeClr val="phClr">
              <a:tint val="90000"/>
              <a:shade val="58000"/>
              <a:satMod val="225000"/>
            </a:schemeClr>
          </a:gs>
          <a:gs pos="65000">
            <a:schemeClr val="phClr">
              <a:tint val="90000"/>
              <a:shade val="58000"/>
              <a:satMod val="225000"/>
            </a:schemeClr>
          </a:gs>
          <a:gs pos="80000">
            <a:schemeClr val="phClr">
              <a:tint val="90000"/>
              <a:shade val="69000"/>
              <a:satMod val="220000"/>
            </a:schemeClr>
          </a:gs>
          <a:gs pos="100000">
            <a:schemeClr val="phClr">
              <a:tint val="77000"/>
              <a:shade val="80000"/>
              <a:satMod val="230000"/>
            </a:schemeClr>
          </a:gs>
        </a:gsLst>
        <a:lin ang="5400000" scaled="1"/>
      </a:gradFill>
    </a:fillStyleLst>
    <a:lnStyleLst>
      <a:ln w="100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phClr">
              <a:shade val="60000"/>
              <a:satMod val="11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ppt/theme/themeOverride5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Трек">
    <a:fillStyleLst>
      <a:solidFill>
        <a:schemeClr val="phClr"/>
      </a:solidFill>
      <a:gradFill rotWithShape="1">
        <a:gsLst>
          <a:gs pos="0">
            <a:schemeClr val="phClr">
              <a:tint val="30000"/>
              <a:satMod val="250000"/>
            </a:schemeClr>
          </a:gs>
          <a:gs pos="72000">
            <a:schemeClr val="phClr">
              <a:tint val="75000"/>
              <a:satMod val="210000"/>
            </a:schemeClr>
          </a:gs>
          <a:gs pos="100000">
            <a:schemeClr val="phClr">
              <a:tint val="85000"/>
              <a:satMod val="210000"/>
            </a:schemeClr>
          </a:gs>
        </a:gsLst>
        <a:lin ang="5400000" scaled="1"/>
      </a:gradFill>
      <a:gradFill rotWithShape="1">
        <a:gsLst>
          <a:gs pos="0">
            <a:schemeClr val="phClr">
              <a:tint val="75000"/>
              <a:shade val="85000"/>
              <a:satMod val="230000"/>
            </a:schemeClr>
          </a:gs>
          <a:gs pos="25000">
            <a:schemeClr val="phClr">
              <a:tint val="90000"/>
              <a:shade val="70000"/>
              <a:satMod val="220000"/>
            </a:schemeClr>
          </a:gs>
          <a:gs pos="50000">
            <a:schemeClr val="phClr">
              <a:tint val="90000"/>
              <a:shade val="58000"/>
              <a:satMod val="225000"/>
            </a:schemeClr>
          </a:gs>
          <a:gs pos="65000">
            <a:schemeClr val="phClr">
              <a:tint val="90000"/>
              <a:shade val="58000"/>
              <a:satMod val="225000"/>
            </a:schemeClr>
          </a:gs>
          <a:gs pos="80000">
            <a:schemeClr val="phClr">
              <a:tint val="90000"/>
              <a:shade val="69000"/>
              <a:satMod val="220000"/>
            </a:schemeClr>
          </a:gs>
          <a:gs pos="100000">
            <a:schemeClr val="phClr">
              <a:tint val="77000"/>
              <a:shade val="80000"/>
              <a:satMod val="230000"/>
            </a:schemeClr>
          </a:gs>
        </a:gsLst>
        <a:lin ang="5400000" scaled="1"/>
      </a:gradFill>
    </a:fillStyleLst>
    <a:lnStyleLst>
      <a:ln w="100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phClr">
              <a:shade val="60000"/>
              <a:satMod val="11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5491</TotalTime>
  <Words>824</Words>
  <Application>Microsoft Office PowerPoint</Application>
  <PresentationFormat>Экран (4:3)</PresentationFormat>
  <Paragraphs>370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ГБОУ СОШ № 653  Калининского района Санкт-Петербурга  имени Рабиндраната Тагора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ГБОУ СОШ № 653  Калининского района Санкт-Петербурга  имени Рабиндраната Тагора</dc:title>
  <dc:creator>admin</dc:creator>
  <cp:lastModifiedBy>Ткачёва Е В</cp:lastModifiedBy>
  <cp:revision>348</cp:revision>
  <cp:lastPrinted>2025-06-24T07:05:28Z</cp:lastPrinted>
  <dcterms:created xsi:type="dcterms:W3CDTF">2020-12-25T05:30:49Z</dcterms:created>
  <dcterms:modified xsi:type="dcterms:W3CDTF">2026-04-02T08:16:45Z</dcterms:modified>
</cp:coreProperties>
</file>